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4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2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6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478FFF-089D-4874-BC24-98FB4170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891F5F8-1E54-48DC-918A-AE32A5B7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2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F645BF8-7885-4398-80BC-4C0DF24F5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12FB65-CD2B-4005-B910-132DCE19FC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919" y="1123837"/>
            <a:ext cx="3253386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spc="-60" dirty="0"/>
              <a:t>URBN </a:t>
            </a:r>
            <a:br>
              <a:rPr lang="en-US" sz="4400" spc="-60" dirty="0"/>
            </a:br>
            <a:r>
              <a:rPr lang="en-US" sz="4400" spc="-60" dirty="0"/>
              <a:t>Classification</a:t>
            </a:r>
            <a:br>
              <a:rPr lang="en-US" sz="4400" spc="-60" dirty="0"/>
            </a:br>
            <a:r>
              <a:rPr lang="en-US" sz="4400" spc="-60" dirty="0"/>
              <a:t>Guideline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9267" y="864108"/>
            <a:ext cx="3585891" cy="5120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Font typeface="Wingdings 2" pitchFamily="18" charset="2"/>
              <a:buChar char="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182880">
              <a:buFont typeface="Wingdings 2" pitchFamily="18" charset="2"/>
              <a:buChar char="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Global Trade and Compliance Department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October 2018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1821090"/>
            <a:ext cx="3474720" cy="321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7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Classification</a:t>
            </a:r>
            <a:br>
              <a:rPr lang="en-US" altLang="en-US" b="1" dirty="0"/>
            </a:br>
            <a:br>
              <a:rPr lang="en-US" altLang="en-US" b="1" dirty="0"/>
            </a:br>
            <a:br>
              <a:rPr lang="en-US" altLang="en-US" b="1" dirty="0"/>
            </a:b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Classification is the process of defining your product as a numerical code using the </a:t>
            </a:r>
            <a:r>
              <a:rPr lang="en-US" altLang="en-US" sz="2400" b="1" dirty="0">
                <a:solidFill>
                  <a:schemeClr val="tx1"/>
                </a:solidFill>
              </a:rPr>
              <a:t>Harmonized System (HS)</a:t>
            </a:r>
          </a:p>
          <a:p>
            <a:endParaRPr lang="en-US" altLang="en-US" sz="2400" b="1" dirty="0">
              <a:solidFill>
                <a:schemeClr val="tx1"/>
              </a:solidFill>
            </a:endParaRPr>
          </a:p>
          <a:p>
            <a:endParaRPr lang="en-US" altLang="en-US" sz="2400" b="1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</a:pPr>
            <a:r>
              <a:rPr lang="en-US" altLang="en-US" sz="2400" dirty="0">
                <a:solidFill>
                  <a:schemeClr val="tx1"/>
                </a:solidFill>
              </a:rPr>
              <a:t>Every item that is transported internationally has a HS tariff classification number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9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Classification</a:t>
            </a:r>
            <a:br>
              <a:rPr lang="en-US" altLang="en-US" b="1" dirty="0"/>
            </a:br>
            <a:br>
              <a:rPr lang="en-US" altLang="en-US" b="1" dirty="0"/>
            </a:br>
            <a:br>
              <a:rPr lang="en-US" altLang="en-US" b="1" dirty="0"/>
            </a:b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solidFill>
                  <a:schemeClr val="tx1"/>
                </a:solidFill>
              </a:rPr>
              <a:t>The </a:t>
            </a:r>
            <a:r>
              <a:rPr lang="en-US" altLang="en-US" sz="2600" b="1" dirty="0">
                <a:solidFill>
                  <a:schemeClr val="accent1"/>
                </a:solidFill>
              </a:rPr>
              <a:t>first 6 digits</a:t>
            </a:r>
            <a:r>
              <a:rPr lang="en-US" altLang="en-US" sz="2600" dirty="0">
                <a:solidFill>
                  <a:schemeClr val="accent1"/>
                </a:solidFill>
              </a:rPr>
              <a:t> </a:t>
            </a:r>
            <a:r>
              <a:rPr lang="en-US" altLang="en-US" sz="2600" dirty="0">
                <a:solidFill>
                  <a:schemeClr val="tx1"/>
                </a:solidFill>
              </a:rPr>
              <a:t>are harmonized worldwide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Additional digits are unique to a country (8 digits, 10 digits)</a:t>
            </a:r>
          </a:p>
          <a:p>
            <a:pPr>
              <a:buNone/>
            </a:pPr>
            <a:endParaRPr lang="en-US" altLang="en-US" sz="1200" dirty="0">
              <a:solidFill>
                <a:schemeClr val="tx1"/>
              </a:solidFill>
            </a:endParaRPr>
          </a:p>
          <a:p>
            <a:r>
              <a:rPr lang="en-US" altLang="en-US" sz="2600" dirty="0">
                <a:solidFill>
                  <a:schemeClr val="tx1"/>
                </a:solidFill>
              </a:rPr>
              <a:t>Countries use the harmonized system to assess and apply import duties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sz="2600" dirty="0">
                <a:solidFill>
                  <a:schemeClr val="tx1"/>
                </a:solidFill>
              </a:rPr>
              <a:t>Each country has their own schedule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Ex: Integrated Tariff of the European Communities (TARIC)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Harmonized Tariff Schedule of the United States (USHTS)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7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Harmonized</a:t>
            </a:r>
            <a:br>
              <a:rPr lang="en-US" b="1" dirty="0"/>
            </a:br>
            <a:r>
              <a:rPr lang="en-US" b="1" dirty="0"/>
              <a:t>System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solidFill>
                  <a:schemeClr val="tx1"/>
                </a:solidFill>
              </a:rPr>
              <a:t>Organized by chapters; total of 99 chapters</a:t>
            </a:r>
          </a:p>
          <a:p>
            <a:endParaRPr lang="en-US" altLang="en-US" sz="2600" dirty="0">
              <a:solidFill>
                <a:schemeClr val="tx1"/>
              </a:solidFill>
            </a:endParaRP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1: Live animals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39: Plastics and articles thereof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61: Articles of apparel – knitted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62: Articles of apparel – woven 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64: Footwear, gaiters and the like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70: Glass and glassware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Chapter 94: Furniture, lamps/lighting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6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2" y="1240989"/>
            <a:ext cx="2947482" cy="4601183"/>
          </a:xfrm>
        </p:spPr>
        <p:txBody>
          <a:bodyPr>
            <a:normAutofit/>
          </a:bodyPr>
          <a:lstStyle/>
          <a:p>
            <a:r>
              <a:rPr lang="en-US" sz="3200" b="1" dirty="0"/>
              <a:t>How to Read the Harmonized Tariff Code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Example:  6110.20.9900</a:t>
            </a:r>
          </a:p>
          <a:p>
            <a:endParaRPr lang="en-US" altLang="en-US" sz="2400" dirty="0"/>
          </a:p>
          <a:p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61</a:t>
            </a:r>
            <a:r>
              <a:rPr lang="en-US" altLang="en-US" sz="2400" dirty="0">
                <a:solidFill>
                  <a:schemeClr val="tx1"/>
                </a:solidFill>
              </a:rPr>
              <a:t>10</a:t>
            </a:r>
            <a:r>
              <a:rPr lang="en-US" altLang="en-US" sz="2400" dirty="0"/>
              <a:t>.</a:t>
            </a:r>
            <a:r>
              <a:rPr lang="en-US" altLang="en-US" sz="2400" dirty="0">
                <a:solidFill>
                  <a:schemeClr val="tx1"/>
                </a:solidFill>
              </a:rPr>
              <a:t>20.9900  –  First 2 digits   =     </a:t>
            </a:r>
            <a:r>
              <a:rPr lang="en-US" altLang="en-US" sz="2400" b="1" dirty="0">
                <a:solidFill>
                  <a:srgbClr val="0033CC"/>
                </a:solidFill>
              </a:rPr>
              <a:t>CHAPTER</a:t>
            </a:r>
          </a:p>
          <a:p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6110</a:t>
            </a:r>
            <a:r>
              <a:rPr lang="en-US" altLang="en-US" sz="2400" dirty="0"/>
              <a:t>.</a:t>
            </a:r>
            <a:r>
              <a:rPr lang="en-US" altLang="en-US" sz="2400" dirty="0">
                <a:solidFill>
                  <a:schemeClr val="tx1"/>
                </a:solidFill>
              </a:rPr>
              <a:t>20.9900 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--     4 digits	  =    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>
                <a:solidFill>
                  <a:srgbClr val="0033CC"/>
                </a:solidFill>
              </a:rPr>
              <a:t>HEADING</a:t>
            </a:r>
          </a:p>
          <a:p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6110.20</a:t>
            </a:r>
            <a:r>
              <a:rPr lang="en-US" altLang="en-US" sz="2400" dirty="0"/>
              <a:t>.</a:t>
            </a:r>
            <a:r>
              <a:rPr lang="en-US" altLang="en-US" sz="2400" dirty="0">
                <a:solidFill>
                  <a:schemeClr val="tx1"/>
                </a:solidFill>
              </a:rPr>
              <a:t>9900 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--     6 digits	  =     </a:t>
            </a:r>
            <a:r>
              <a:rPr lang="en-US" altLang="en-US" sz="2400" b="1" dirty="0">
                <a:solidFill>
                  <a:srgbClr val="0033CC"/>
                </a:solidFill>
              </a:rPr>
              <a:t>SUBHEADING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3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How to Read the Harmonized Tariff Code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691978"/>
            <a:ext cx="7315200" cy="5292770"/>
          </a:xfrm>
        </p:spPr>
        <p:txBody>
          <a:bodyPr/>
          <a:lstStyle/>
          <a:p>
            <a:pPr marL="457200" indent="-457200" algn="ctr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6110.20.9900</a:t>
            </a:r>
          </a:p>
          <a:p>
            <a:pPr marL="457200" indent="-457200">
              <a:buNone/>
            </a:pPr>
            <a:r>
              <a:rPr lang="en-US" altLang="en-US" dirty="0"/>
              <a:t>	</a:t>
            </a:r>
            <a:r>
              <a:rPr lang="en-US" altLang="en-US" u="sng" dirty="0">
                <a:solidFill>
                  <a:schemeClr val="tx1"/>
                </a:solidFill>
              </a:rPr>
              <a:t>Code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  <a:r>
              <a:rPr lang="en-US" altLang="en-US" u="sng" dirty="0">
                <a:solidFill>
                  <a:schemeClr val="tx1"/>
                </a:solidFill>
              </a:rPr>
              <a:t>Definition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61			</a:t>
            </a:r>
            <a:r>
              <a:rPr lang="en-US" sz="1800" b="1" dirty="0">
                <a:solidFill>
                  <a:schemeClr val="tx1"/>
                </a:solidFill>
              </a:rPr>
              <a:t>Chapter</a:t>
            </a:r>
            <a:r>
              <a:rPr lang="en-US" sz="1800" dirty="0">
                <a:solidFill>
                  <a:schemeClr val="tx1"/>
                </a:solidFill>
              </a:rPr>
              <a:t>: Articles of Apparel, Knitted or   			Crocheted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6110		</a:t>
            </a:r>
            <a:r>
              <a:rPr lang="en-US" sz="1800" b="1" dirty="0">
                <a:solidFill>
                  <a:schemeClr val="tx1"/>
                </a:solidFill>
              </a:rPr>
              <a:t>Heading</a:t>
            </a:r>
            <a:r>
              <a:rPr lang="en-US" sz="1800" dirty="0">
                <a:solidFill>
                  <a:schemeClr val="tx1"/>
                </a:solidFill>
              </a:rPr>
              <a:t>: Jerseys, pullovers, cardigans, 			waistcoats and similar articles of knitted 			or crocheted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6110.20		</a:t>
            </a:r>
            <a:r>
              <a:rPr lang="en-US" sz="1800" b="1" dirty="0">
                <a:solidFill>
                  <a:schemeClr val="tx1"/>
                </a:solidFill>
              </a:rPr>
              <a:t>Subheading</a:t>
            </a:r>
            <a:r>
              <a:rPr lang="en-US" sz="1800" dirty="0">
                <a:solidFill>
                  <a:schemeClr val="tx1"/>
                </a:solidFill>
              </a:rPr>
              <a:t>: Of cotton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60120" lvl="2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Specific to the TARIC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6110.20.9		</a:t>
            </a:r>
            <a:r>
              <a:rPr lang="en-US" sz="1800" dirty="0">
                <a:solidFill>
                  <a:schemeClr val="tx1"/>
                </a:solidFill>
              </a:rPr>
              <a:t>Other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6110.20.9900	</a:t>
            </a:r>
            <a:r>
              <a:rPr lang="en-US" sz="1800" dirty="0">
                <a:solidFill>
                  <a:schemeClr val="tx1"/>
                </a:solidFill>
              </a:rPr>
              <a:t>Other Sweaters Women's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0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determine what chapter your product belongs in? 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en-US" b="1" dirty="0">
                <a:solidFill>
                  <a:schemeClr val="tx1"/>
                </a:solidFill>
              </a:rPr>
              <a:t>UNDERSTAND</a:t>
            </a:r>
            <a:r>
              <a:rPr lang="en-US" altLang="en-US" dirty="0">
                <a:solidFill>
                  <a:schemeClr val="tx1"/>
                </a:solidFill>
              </a:rPr>
              <a:t> the product</a:t>
            </a:r>
          </a:p>
          <a:p>
            <a:pPr marL="457200" indent="-45720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800100" lvl="1" indent="-342900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		1. What is it ?</a:t>
            </a:r>
          </a:p>
          <a:p>
            <a:pPr marL="800100" lvl="1" indent="-342900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		2. What is it made of?  (composition)</a:t>
            </a:r>
          </a:p>
          <a:p>
            <a:pPr marL="800100" lvl="1" indent="-342900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		3. What does it do?</a:t>
            </a:r>
          </a:p>
          <a:p>
            <a:pPr marL="800100" lvl="1" indent="-342900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		4. What is the end use, or how is it used?</a:t>
            </a:r>
          </a:p>
          <a:p>
            <a:pPr marL="457200" indent="-457200"/>
            <a:endParaRPr lang="en-US" altLang="en-US" dirty="0">
              <a:solidFill>
                <a:schemeClr val="tx1"/>
              </a:solidFill>
            </a:endParaRPr>
          </a:p>
          <a:p>
            <a:pPr marL="457200" indent="-457200"/>
            <a:r>
              <a:rPr lang="en-US" altLang="en-US" dirty="0">
                <a:solidFill>
                  <a:schemeClr val="tx1"/>
                </a:solidFill>
              </a:rPr>
              <a:t>What is the “essential character” that best describes the product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4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C6B5-931A-417E-B2E3-9529B118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Assigning HTS &amp; Comm Codes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E8D3-A032-4580-BBDB-02B7B93E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US Global Trade &amp; Compliance team will add the HTS &amp; Comm Code in </a:t>
            </a:r>
            <a:r>
              <a:rPr lang="en-US" dirty="0" err="1">
                <a:solidFill>
                  <a:schemeClr val="tx1"/>
                </a:solidFill>
              </a:rPr>
              <a:t>Tradestone</a:t>
            </a:r>
            <a:r>
              <a:rPr lang="en-US" dirty="0">
                <a:solidFill>
                  <a:schemeClr val="tx1"/>
                </a:solidFill>
              </a:rPr>
              <a:t> by the Style level.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6C973-C2B1-4EFD-8B02-613821045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142A67-6997-4E43-920B-04F493942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569" y="1617870"/>
            <a:ext cx="7479324" cy="512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8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5FE6-F73C-440A-922B-1F953856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Vendor Should Submit The TS CI to Freight Forwarder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A82BD1-0B23-46A8-808E-9571A9404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111" y="996462"/>
            <a:ext cx="7779503" cy="51581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EFD027-0E15-4D17-A2FC-773B396B1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08"/>
            <a:ext cx="814446" cy="75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4468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240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URBN  Classification Guideline</vt:lpstr>
      <vt:lpstr>Classification    </vt:lpstr>
      <vt:lpstr>Classification    </vt:lpstr>
      <vt:lpstr>Harmonized System    </vt:lpstr>
      <vt:lpstr>How to Read the Harmonized Tariff Code    </vt:lpstr>
      <vt:lpstr>How to Read the Harmonized Tariff Code   </vt:lpstr>
      <vt:lpstr>How do you determine what chapter your product belongs in?   </vt:lpstr>
      <vt:lpstr>Assigning HTS &amp; Comm Codes  </vt:lpstr>
      <vt:lpstr>Vendor Should Submit The TS CI to Freight Forwarder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URBN  Classification Guideline</dc:title>
  <dc:creator>Christie Viola</dc:creator>
  <cp:lastModifiedBy>Jessica Carfagno</cp:lastModifiedBy>
  <cp:revision>15</cp:revision>
  <dcterms:created xsi:type="dcterms:W3CDTF">2018-10-23T17:41:12Z</dcterms:created>
  <dcterms:modified xsi:type="dcterms:W3CDTF">2019-02-07T22:28:50Z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