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56" r:id="rId3"/>
    <p:sldId id="276" r:id="rId4"/>
    <p:sldId id="285" r:id="rId5"/>
    <p:sldId id="258" r:id="rId6"/>
    <p:sldId id="278" r:id="rId7"/>
    <p:sldId id="283" r:id="rId8"/>
    <p:sldId id="294" r:id="rId9"/>
    <p:sldId id="273" r:id="rId10"/>
    <p:sldId id="291" r:id="rId11"/>
    <p:sldId id="286" r:id="rId12"/>
    <p:sldId id="270" r:id="rId13"/>
    <p:sldId id="281" r:id="rId14"/>
    <p:sldId id="289" r:id="rId15"/>
    <p:sldId id="293" r:id="rId16"/>
    <p:sldId id="279" r:id="rId17"/>
    <p:sldId id="290" r:id="rId18"/>
    <p:sldId id="275" r:id="rId19"/>
    <p:sldId id="274" r:id="rId20"/>
    <p:sldId id="284" r:id="rId21"/>
    <p:sldId id="288" r:id="rId22"/>
    <p:sldId id="268" r:id="rId23"/>
    <p:sldId id="266" r:id="rId24"/>
    <p:sldId id="264" r:id="rId25"/>
    <p:sldId id="265" r:id="rId26"/>
    <p:sldId id="292" r:id="rId27"/>
  </p:sldIdLst>
  <p:sldSz cx="7589838" cy="9875838"/>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89867B-DC64-41BC-9619-E7D8D6B2DEA7}">
          <p14:sldIdLst>
            <p14:sldId id="256"/>
            <p14:sldId id="276"/>
            <p14:sldId id="285"/>
            <p14:sldId id="258"/>
            <p14:sldId id="278"/>
            <p14:sldId id="283"/>
            <p14:sldId id="294"/>
            <p14:sldId id="273"/>
            <p14:sldId id="291"/>
            <p14:sldId id="286"/>
            <p14:sldId id="270"/>
            <p14:sldId id="281"/>
            <p14:sldId id="289"/>
            <p14:sldId id="293"/>
            <p14:sldId id="279"/>
            <p14:sldId id="290"/>
            <p14:sldId id="275"/>
            <p14:sldId id="274"/>
            <p14:sldId id="284"/>
            <p14:sldId id="288"/>
            <p14:sldId id="268"/>
            <p14:sldId id="266"/>
            <p14:sldId id="264"/>
            <p14:sldId id="265"/>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DeVore" initials="KD" lastIdx="12" clrIdx="0">
    <p:extLst>
      <p:ext uri="{19B8F6BF-5375-455C-9EA6-DF929625EA0E}">
        <p15:presenceInfo xmlns:p15="http://schemas.microsoft.com/office/powerpoint/2012/main" userId="S-1-5-21-703859311-107964478-1691616715-343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CF6"/>
    <a:srgbClr val="70AD47"/>
    <a:srgbClr val="591975"/>
    <a:srgbClr val="0E3D68"/>
    <a:srgbClr val="69C210"/>
    <a:srgbClr val="DAC000"/>
    <a:srgbClr val="DA8200"/>
    <a:srgbClr val="960000"/>
    <a:srgbClr val="C7C0F2"/>
    <a:srgbClr val="D7F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6" autoAdjust="0"/>
    <p:restoredTop sz="94364" autoAdjust="0"/>
  </p:normalViewPr>
  <p:slideViewPr>
    <p:cSldViewPr snapToGrid="0">
      <p:cViewPr>
        <p:scale>
          <a:sx n="80" d="100"/>
          <a:sy n="80" d="100"/>
        </p:scale>
        <p:origin x="147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4744A3A-18C6-4B1C-A13E-55DF311582D4}" type="datetimeFigureOut">
              <a:rPr lang="en-US" smtClean="0"/>
              <a:t>6/18/2019</a:t>
            </a:fld>
            <a:endParaRPr lang="en-US" dirty="0"/>
          </a:p>
        </p:txBody>
      </p:sp>
      <p:sp>
        <p:nvSpPr>
          <p:cNvPr id="4" name="Slide Image Placeholder 3"/>
          <p:cNvSpPr>
            <a:spLocks noGrp="1" noRot="1" noChangeAspect="1"/>
          </p:cNvSpPr>
          <p:nvPr>
            <p:ph type="sldImg" idx="2"/>
          </p:nvPr>
        </p:nvSpPr>
        <p:spPr>
          <a:xfrm>
            <a:off x="2300288" y="1162050"/>
            <a:ext cx="24098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4E43704-A0DD-4D9D-A8FD-E728768B5D06}" type="slidenum">
              <a:rPr lang="en-US" smtClean="0"/>
              <a:t>‹#›</a:t>
            </a:fld>
            <a:endParaRPr lang="en-US" dirty="0"/>
          </a:p>
        </p:txBody>
      </p:sp>
    </p:spTree>
    <p:extLst>
      <p:ext uri="{BB962C8B-B14F-4D97-AF65-F5344CB8AC3E}">
        <p14:creationId xmlns:p14="http://schemas.microsoft.com/office/powerpoint/2010/main" val="142407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238" y="1616258"/>
            <a:ext cx="6451362" cy="3438255"/>
          </a:xfrm>
        </p:spPr>
        <p:txBody>
          <a:bodyPr anchor="b"/>
          <a:lstStyle>
            <a:lvl1pPr algn="ctr">
              <a:defRPr sz="4980"/>
            </a:lvl1pPr>
          </a:lstStyle>
          <a:p>
            <a:r>
              <a:rPr lang="en-US"/>
              <a:t>Click to edit Master title style</a:t>
            </a:r>
            <a:endParaRPr lang="en-US" dirty="0"/>
          </a:p>
        </p:txBody>
      </p:sp>
      <p:sp>
        <p:nvSpPr>
          <p:cNvPr id="3" name="Subtitle 2"/>
          <p:cNvSpPr>
            <a:spLocks noGrp="1"/>
          </p:cNvSpPr>
          <p:nvPr>
            <p:ph type="subTitle" idx="1"/>
          </p:nvPr>
        </p:nvSpPr>
        <p:spPr>
          <a:xfrm>
            <a:off x="948731" y="5187103"/>
            <a:ext cx="5692379" cy="2384374"/>
          </a:xfrm>
        </p:spPr>
        <p:txBody>
          <a:bodyPr/>
          <a:lstStyle>
            <a:lvl1pPr marL="0" indent="0" algn="ctr">
              <a:buNone/>
              <a:defRPr sz="1992"/>
            </a:lvl1pPr>
            <a:lvl2pPr marL="379465" indent="0" algn="ctr">
              <a:buNone/>
              <a:defRPr sz="1660"/>
            </a:lvl2pPr>
            <a:lvl3pPr marL="758931" indent="0" algn="ctr">
              <a:buNone/>
              <a:defRPr sz="1494"/>
            </a:lvl3pPr>
            <a:lvl4pPr marL="1138397" indent="0" algn="ctr">
              <a:buNone/>
              <a:defRPr sz="1328"/>
            </a:lvl4pPr>
            <a:lvl5pPr marL="1517862" indent="0" algn="ctr">
              <a:buNone/>
              <a:defRPr sz="1328"/>
            </a:lvl5pPr>
            <a:lvl6pPr marL="1897327" indent="0" algn="ctr">
              <a:buNone/>
              <a:defRPr sz="1328"/>
            </a:lvl6pPr>
            <a:lvl7pPr marL="2276793" indent="0" algn="ctr">
              <a:buNone/>
              <a:defRPr sz="1328"/>
            </a:lvl7pPr>
            <a:lvl8pPr marL="2656258" indent="0" algn="ctr">
              <a:buNone/>
              <a:defRPr sz="1328"/>
            </a:lvl8pPr>
            <a:lvl9pPr marL="3035723" indent="0" algn="ctr">
              <a:buNone/>
              <a:defRPr sz="132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21294B-2ABD-4C5F-AC39-AF8F1FEC6287}"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180538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18BCEC-BBD1-4CA3-BDBB-68CA4A73B7EB}"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311822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31480" y="525798"/>
            <a:ext cx="1636559" cy="83693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1804" y="525798"/>
            <a:ext cx="4814803" cy="83693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7D353-DEDD-4F87-94EB-7DC9E8641C29}"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52686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8731" y="1616255"/>
            <a:ext cx="5692379" cy="3438255"/>
          </a:xfrm>
        </p:spPr>
        <p:txBody>
          <a:bodyPr anchor="b"/>
          <a:lstStyle>
            <a:lvl1pPr algn="ctr">
              <a:defRPr sz="3735"/>
            </a:lvl1pPr>
          </a:lstStyle>
          <a:p>
            <a:r>
              <a:rPr lang="en-US"/>
              <a:t>Click to edit Master title style</a:t>
            </a:r>
            <a:endParaRPr lang="en-US" dirty="0"/>
          </a:p>
        </p:txBody>
      </p:sp>
      <p:sp>
        <p:nvSpPr>
          <p:cNvPr id="3" name="Subtitle 2"/>
          <p:cNvSpPr>
            <a:spLocks noGrp="1"/>
          </p:cNvSpPr>
          <p:nvPr>
            <p:ph type="subTitle" idx="1"/>
          </p:nvPr>
        </p:nvSpPr>
        <p:spPr>
          <a:xfrm>
            <a:off x="948731" y="5187103"/>
            <a:ext cx="5692379" cy="2384374"/>
          </a:xfrm>
        </p:spPr>
        <p:txBody>
          <a:bodyPr/>
          <a:lstStyle>
            <a:lvl1pPr marL="0" indent="0" algn="ctr">
              <a:buNone/>
              <a:defRPr sz="1494"/>
            </a:lvl1pPr>
            <a:lvl2pPr marL="284599" indent="0" algn="ctr">
              <a:buNone/>
              <a:defRPr sz="1245"/>
            </a:lvl2pPr>
            <a:lvl3pPr marL="569198" indent="0" algn="ctr">
              <a:buNone/>
              <a:defRPr sz="1121"/>
            </a:lvl3pPr>
            <a:lvl4pPr marL="853797" indent="0" algn="ctr">
              <a:buNone/>
              <a:defRPr sz="996"/>
            </a:lvl4pPr>
            <a:lvl5pPr marL="1138397" indent="0" algn="ctr">
              <a:buNone/>
              <a:defRPr sz="996"/>
            </a:lvl5pPr>
            <a:lvl6pPr marL="1422995" indent="0" algn="ctr">
              <a:buNone/>
              <a:defRPr sz="996"/>
            </a:lvl6pPr>
            <a:lvl7pPr marL="1707595" indent="0" algn="ctr">
              <a:buNone/>
              <a:defRPr sz="996"/>
            </a:lvl7pPr>
            <a:lvl8pPr marL="1992193" indent="0" algn="ctr">
              <a:buNone/>
              <a:defRPr sz="996"/>
            </a:lvl8pPr>
            <a:lvl9pPr marL="2276793" indent="0" algn="ctr">
              <a:buNone/>
              <a:defRPr sz="9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677AB6-99AD-4E5E-BA1F-0AFC7A7B99E9}"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64083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77AB6-99AD-4E5E-BA1F-0AFC7A7B99E9}"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392840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48" y="2462101"/>
            <a:ext cx="6546235" cy="4108075"/>
          </a:xfrm>
        </p:spPr>
        <p:txBody>
          <a:bodyPr anchor="b"/>
          <a:lstStyle>
            <a:lvl1pPr>
              <a:defRPr sz="3735"/>
            </a:lvl1pPr>
          </a:lstStyle>
          <a:p>
            <a:r>
              <a:rPr lang="en-US"/>
              <a:t>Click to edit Master title style</a:t>
            </a:r>
            <a:endParaRPr lang="en-US" dirty="0"/>
          </a:p>
        </p:txBody>
      </p:sp>
      <p:sp>
        <p:nvSpPr>
          <p:cNvPr id="3" name="Text Placeholder 2"/>
          <p:cNvSpPr>
            <a:spLocks noGrp="1"/>
          </p:cNvSpPr>
          <p:nvPr>
            <p:ph type="body" idx="1"/>
          </p:nvPr>
        </p:nvSpPr>
        <p:spPr>
          <a:xfrm>
            <a:off x="517848" y="6609041"/>
            <a:ext cx="6546235" cy="2160339"/>
          </a:xfrm>
        </p:spPr>
        <p:txBody>
          <a:bodyPr/>
          <a:lstStyle>
            <a:lvl1pPr marL="0" indent="0">
              <a:buNone/>
              <a:defRPr sz="1494">
                <a:solidFill>
                  <a:schemeClr val="tx1">
                    <a:tint val="75000"/>
                  </a:schemeClr>
                </a:solidFill>
              </a:defRPr>
            </a:lvl1pPr>
            <a:lvl2pPr marL="284599" indent="0">
              <a:buNone/>
              <a:defRPr sz="1245">
                <a:solidFill>
                  <a:schemeClr val="tx1">
                    <a:tint val="75000"/>
                  </a:schemeClr>
                </a:solidFill>
              </a:defRPr>
            </a:lvl2pPr>
            <a:lvl3pPr marL="569198" indent="0">
              <a:buNone/>
              <a:defRPr sz="1121">
                <a:solidFill>
                  <a:schemeClr val="tx1">
                    <a:tint val="75000"/>
                  </a:schemeClr>
                </a:solidFill>
              </a:defRPr>
            </a:lvl3pPr>
            <a:lvl4pPr marL="853797" indent="0">
              <a:buNone/>
              <a:defRPr sz="996">
                <a:solidFill>
                  <a:schemeClr val="tx1">
                    <a:tint val="75000"/>
                  </a:schemeClr>
                </a:solidFill>
              </a:defRPr>
            </a:lvl4pPr>
            <a:lvl5pPr marL="1138397" indent="0">
              <a:buNone/>
              <a:defRPr sz="996">
                <a:solidFill>
                  <a:schemeClr val="tx1">
                    <a:tint val="75000"/>
                  </a:schemeClr>
                </a:solidFill>
              </a:defRPr>
            </a:lvl5pPr>
            <a:lvl6pPr marL="1422995" indent="0">
              <a:buNone/>
              <a:defRPr sz="996">
                <a:solidFill>
                  <a:schemeClr val="tx1">
                    <a:tint val="75000"/>
                  </a:schemeClr>
                </a:solidFill>
              </a:defRPr>
            </a:lvl6pPr>
            <a:lvl7pPr marL="1707595" indent="0">
              <a:buNone/>
              <a:defRPr sz="996">
                <a:solidFill>
                  <a:schemeClr val="tx1">
                    <a:tint val="75000"/>
                  </a:schemeClr>
                </a:solidFill>
              </a:defRPr>
            </a:lvl7pPr>
            <a:lvl8pPr marL="1992193" indent="0">
              <a:buNone/>
              <a:defRPr sz="996">
                <a:solidFill>
                  <a:schemeClr val="tx1">
                    <a:tint val="75000"/>
                  </a:schemeClr>
                </a:solidFill>
              </a:defRPr>
            </a:lvl8pPr>
            <a:lvl9pPr marL="2276793" indent="0">
              <a:buNone/>
              <a:defRPr sz="9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677AB6-99AD-4E5E-BA1F-0AFC7A7B99E9}"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2764374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1802" y="2628985"/>
            <a:ext cx="3225681" cy="6266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42357" y="2628985"/>
            <a:ext cx="3225681" cy="6266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77AB6-99AD-4E5E-BA1F-0AFC7A7B99E9}"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3840477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791" y="525798"/>
            <a:ext cx="6546235" cy="19088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2791" y="2420954"/>
            <a:ext cx="3210857" cy="1186471"/>
          </a:xfrm>
        </p:spPr>
        <p:txBody>
          <a:bodyPr anchor="b"/>
          <a:lstStyle>
            <a:lvl1pPr marL="0" indent="0">
              <a:buNone/>
              <a:defRPr sz="1494" b="1"/>
            </a:lvl1pPr>
            <a:lvl2pPr marL="284599" indent="0">
              <a:buNone/>
              <a:defRPr sz="1245" b="1"/>
            </a:lvl2pPr>
            <a:lvl3pPr marL="569198" indent="0">
              <a:buNone/>
              <a:defRPr sz="1121" b="1"/>
            </a:lvl3pPr>
            <a:lvl4pPr marL="853797" indent="0">
              <a:buNone/>
              <a:defRPr sz="996" b="1"/>
            </a:lvl4pPr>
            <a:lvl5pPr marL="1138397" indent="0">
              <a:buNone/>
              <a:defRPr sz="996" b="1"/>
            </a:lvl5pPr>
            <a:lvl6pPr marL="1422995" indent="0">
              <a:buNone/>
              <a:defRPr sz="996" b="1"/>
            </a:lvl6pPr>
            <a:lvl7pPr marL="1707595" indent="0">
              <a:buNone/>
              <a:defRPr sz="996" b="1"/>
            </a:lvl7pPr>
            <a:lvl8pPr marL="1992193" indent="0">
              <a:buNone/>
              <a:defRPr sz="996" b="1"/>
            </a:lvl8pPr>
            <a:lvl9pPr marL="2276793" indent="0">
              <a:buNone/>
              <a:defRPr sz="996" b="1"/>
            </a:lvl9pPr>
          </a:lstStyle>
          <a:p>
            <a:pPr lvl="0"/>
            <a:r>
              <a:rPr lang="en-US"/>
              <a:t>Edit Master text styles</a:t>
            </a:r>
          </a:p>
        </p:txBody>
      </p:sp>
      <p:sp>
        <p:nvSpPr>
          <p:cNvPr id="4" name="Content Placeholder 3"/>
          <p:cNvSpPr>
            <a:spLocks noGrp="1"/>
          </p:cNvSpPr>
          <p:nvPr>
            <p:ph sz="half" idx="2"/>
          </p:nvPr>
        </p:nvSpPr>
        <p:spPr>
          <a:xfrm>
            <a:off x="522791" y="3607424"/>
            <a:ext cx="3210857" cy="53059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42355" y="2420954"/>
            <a:ext cx="3226670" cy="1186471"/>
          </a:xfrm>
        </p:spPr>
        <p:txBody>
          <a:bodyPr anchor="b"/>
          <a:lstStyle>
            <a:lvl1pPr marL="0" indent="0">
              <a:buNone/>
              <a:defRPr sz="1494" b="1"/>
            </a:lvl1pPr>
            <a:lvl2pPr marL="284599" indent="0">
              <a:buNone/>
              <a:defRPr sz="1245" b="1"/>
            </a:lvl2pPr>
            <a:lvl3pPr marL="569198" indent="0">
              <a:buNone/>
              <a:defRPr sz="1121" b="1"/>
            </a:lvl3pPr>
            <a:lvl4pPr marL="853797" indent="0">
              <a:buNone/>
              <a:defRPr sz="996" b="1"/>
            </a:lvl4pPr>
            <a:lvl5pPr marL="1138397" indent="0">
              <a:buNone/>
              <a:defRPr sz="996" b="1"/>
            </a:lvl5pPr>
            <a:lvl6pPr marL="1422995" indent="0">
              <a:buNone/>
              <a:defRPr sz="996" b="1"/>
            </a:lvl6pPr>
            <a:lvl7pPr marL="1707595" indent="0">
              <a:buNone/>
              <a:defRPr sz="996" b="1"/>
            </a:lvl7pPr>
            <a:lvl8pPr marL="1992193" indent="0">
              <a:buNone/>
              <a:defRPr sz="996" b="1"/>
            </a:lvl8pPr>
            <a:lvl9pPr marL="2276793" indent="0">
              <a:buNone/>
              <a:defRPr sz="996" b="1"/>
            </a:lvl9pPr>
          </a:lstStyle>
          <a:p>
            <a:pPr lvl="0"/>
            <a:r>
              <a:rPr lang="en-US"/>
              <a:t>Edit Master text styles</a:t>
            </a:r>
          </a:p>
        </p:txBody>
      </p:sp>
      <p:sp>
        <p:nvSpPr>
          <p:cNvPr id="6" name="Content Placeholder 5"/>
          <p:cNvSpPr>
            <a:spLocks noGrp="1"/>
          </p:cNvSpPr>
          <p:nvPr>
            <p:ph sz="quarter" idx="4"/>
          </p:nvPr>
        </p:nvSpPr>
        <p:spPr>
          <a:xfrm>
            <a:off x="3842355" y="3607424"/>
            <a:ext cx="3226670" cy="53059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77AB6-99AD-4E5E-BA1F-0AFC7A7B99E9}"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901135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77AB6-99AD-4E5E-BA1F-0AFC7A7B99E9}"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23710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77AB6-99AD-4E5E-BA1F-0AFC7A7B99E9}"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137497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658389"/>
            <a:ext cx="2447920" cy="2304362"/>
          </a:xfrm>
        </p:spPr>
        <p:txBody>
          <a:bodyPr anchor="b"/>
          <a:lstStyle>
            <a:lvl1pPr>
              <a:defRPr sz="1992"/>
            </a:lvl1pPr>
          </a:lstStyle>
          <a:p>
            <a:r>
              <a:rPr lang="en-US"/>
              <a:t>Click to edit Master title style</a:t>
            </a:r>
            <a:endParaRPr lang="en-US" dirty="0"/>
          </a:p>
        </p:txBody>
      </p:sp>
      <p:sp>
        <p:nvSpPr>
          <p:cNvPr id="3" name="Content Placeholder 2"/>
          <p:cNvSpPr>
            <a:spLocks noGrp="1"/>
          </p:cNvSpPr>
          <p:nvPr>
            <p:ph idx="1"/>
          </p:nvPr>
        </p:nvSpPr>
        <p:spPr>
          <a:xfrm>
            <a:off x="3226671" y="1421937"/>
            <a:ext cx="3842355" cy="7018246"/>
          </a:xfrm>
        </p:spPr>
        <p:txBody>
          <a:bodyPr/>
          <a:lstStyle>
            <a:lvl1pPr>
              <a:defRPr sz="1992"/>
            </a:lvl1pPr>
            <a:lvl2pPr>
              <a:defRPr sz="1743"/>
            </a:lvl2pPr>
            <a:lvl3pPr>
              <a:defRPr sz="1494"/>
            </a:lvl3pPr>
            <a:lvl4pPr>
              <a:defRPr sz="1245"/>
            </a:lvl4pPr>
            <a:lvl5pPr>
              <a:defRPr sz="1245"/>
            </a:lvl5pPr>
            <a:lvl6pPr>
              <a:defRPr sz="1245"/>
            </a:lvl6pPr>
            <a:lvl7pPr>
              <a:defRPr sz="1245"/>
            </a:lvl7pPr>
            <a:lvl8pPr>
              <a:defRPr sz="1245"/>
            </a:lvl8pPr>
            <a:lvl9pPr>
              <a:defRPr sz="124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2790" y="2962752"/>
            <a:ext cx="2447920" cy="5488863"/>
          </a:xfrm>
        </p:spPr>
        <p:txBody>
          <a:bodyPr/>
          <a:lstStyle>
            <a:lvl1pPr marL="0" indent="0">
              <a:buNone/>
              <a:defRPr sz="996"/>
            </a:lvl1pPr>
            <a:lvl2pPr marL="284599" indent="0">
              <a:buNone/>
              <a:defRPr sz="872"/>
            </a:lvl2pPr>
            <a:lvl3pPr marL="569198" indent="0">
              <a:buNone/>
              <a:defRPr sz="747"/>
            </a:lvl3pPr>
            <a:lvl4pPr marL="853797" indent="0">
              <a:buNone/>
              <a:defRPr sz="623"/>
            </a:lvl4pPr>
            <a:lvl5pPr marL="1138397" indent="0">
              <a:buNone/>
              <a:defRPr sz="623"/>
            </a:lvl5pPr>
            <a:lvl6pPr marL="1422995" indent="0">
              <a:buNone/>
              <a:defRPr sz="623"/>
            </a:lvl6pPr>
            <a:lvl7pPr marL="1707595" indent="0">
              <a:buNone/>
              <a:defRPr sz="623"/>
            </a:lvl7pPr>
            <a:lvl8pPr marL="1992193" indent="0">
              <a:buNone/>
              <a:defRPr sz="623"/>
            </a:lvl8pPr>
            <a:lvl9pPr marL="2276793" indent="0">
              <a:buNone/>
              <a:defRPr sz="623"/>
            </a:lvl9pPr>
          </a:lstStyle>
          <a:p>
            <a:pPr lvl="0"/>
            <a:r>
              <a:rPr lang="en-US"/>
              <a:t>Edit Master text styles</a:t>
            </a:r>
          </a:p>
        </p:txBody>
      </p:sp>
      <p:sp>
        <p:nvSpPr>
          <p:cNvPr id="5" name="Date Placeholder 4"/>
          <p:cNvSpPr>
            <a:spLocks noGrp="1"/>
          </p:cNvSpPr>
          <p:nvPr>
            <p:ph type="dt" sz="half" idx="10"/>
          </p:nvPr>
        </p:nvSpPr>
        <p:spPr/>
        <p:txBody>
          <a:bodyPr/>
          <a:lstStyle/>
          <a:p>
            <a:fld id="{07677AB6-99AD-4E5E-BA1F-0AFC7A7B99E9}"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217883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A416A-F0BE-4FB5-BBFA-E7150BBEE1AB}"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1212827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658389"/>
            <a:ext cx="2447920" cy="2304362"/>
          </a:xfrm>
        </p:spPr>
        <p:txBody>
          <a:bodyPr anchor="b"/>
          <a:lstStyle>
            <a:lvl1pPr>
              <a:defRPr sz="19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226671" y="1421937"/>
            <a:ext cx="3842355" cy="7018246"/>
          </a:xfrm>
        </p:spPr>
        <p:txBody>
          <a:bodyPr anchor="t"/>
          <a:lstStyle>
            <a:lvl1pPr marL="0" indent="0">
              <a:buNone/>
              <a:defRPr sz="1992"/>
            </a:lvl1pPr>
            <a:lvl2pPr marL="284599" indent="0">
              <a:buNone/>
              <a:defRPr sz="1743"/>
            </a:lvl2pPr>
            <a:lvl3pPr marL="569198" indent="0">
              <a:buNone/>
              <a:defRPr sz="1494"/>
            </a:lvl3pPr>
            <a:lvl4pPr marL="853797" indent="0">
              <a:buNone/>
              <a:defRPr sz="1245"/>
            </a:lvl4pPr>
            <a:lvl5pPr marL="1138397" indent="0">
              <a:buNone/>
              <a:defRPr sz="1245"/>
            </a:lvl5pPr>
            <a:lvl6pPr marL="1422995" indent="0">
              <a:buNone/>
              <a:defRPr sz="1245"/>
            </a:lvl6pPr>
            <a:lvl7pPr marL="1707595" indent="0">
              <a:buNone/>
              <a:defRPr sz="1245"/>
            </a:lvl7pPr>
            <a:lvl8pPr marL="1992193" indent="0">
              <a:buNone/>
              <a:defRPr sz="1245"/>
            </a:lvl8pPr>
            <a:lvl9pPr marL="2276793" indent="0">
              <a:buNone/>
              <a:defRPr sz="1245"/>
            </a:lvl9pPr>
          </a:lstStyle>
          <a:p>
            <a:r>
              <a:rPr lang="en-US"/>
              <a:t>Click icon to add picture</a:t>
            </a:r>
            <a:endParaRPr lang="en-US" dirty="0"/>
          </a:p>
        </p:txBody>
      </p:sp>
      <p:sp>
        <p:nvSpPr>
          <p:cNvPr id="4" name="Text Placeholder 3"/>
          <p:cNvSpPr>
            <a:spLocks noGrp="1"/>
          </p:cNvSpPr>
          <p:nvPr>
            <p:ph type="body" sz="half" idx="2"/>
          </p:nvPr>
        </p:nvSpPr>
        <p:spPr>
          <a:xfrm>
            <a:off x="522790" y="2962752"/>
            <a:ext cx="2447920" cy="5488863"/>
          </a:xfrm>
        </p:spPr>
        <p:txBody>
          <a:bodyPr/>
          <a:lstStyle>
            <a:lvl1pPr marL="0" indent="0">
              <a:buNone/>
              <a:defRPr sz="996"/>
            </a:lvl1pPr>
            <a:lvl2pPr marL="284599" indent="0">
              <a:buNone/>
              <a:defRPr sz="872"/>
            </a:lvl2pPr>
            <a:lvl3pPr marL="569198" indent="0">
              <a:buNone/>
              <a:defRPr sz="747"/>
            </a:lvl3pPr>
            <a:lvl4pPr marL="853797" indent="0">
              <a:buNone/>
              <a:defRPr sz="623"/>
            </a:lvl4pPr>
            <a:lvl5pPr marL="1138397" indent="0">
              <a:buNone/>
              <a:defRPr sz="623"/>
            </a:lvl5pPr>
            <a:lvl6pPr marL="1422995" indent="0">
              <a:buNone/>
              <a:defRPr sz="623"/>
            </a:lvl6pPr>
            <a:lvl7pPr marL="1707595" indent="0">
              <a:buNone/>
              <a:defRPr sz="623"/>
            </a:lvl7pPr>
            <a:lvl8pPr marL="1992193" indent="0">
              <a:buNone/>
              <a:defRPr sz="623"/>
            </a:lvl8pPr>
            <a:lvl9pPr marL="2276793" indent="0">
              <a:buNone/>
              <a:defRPr sz="623"/>
            </a:lvl9pPr>
          </a:lstStyle>
          <a:p>
            <a:pPr lvl="0"/>
            <a:r>
              <a:rPr lang="en-US"/>
              <a:t>Edit Master text styles</a:t>
            </a:r>
          </a:p>
        </p:txBody>
      </p:sp>
      <p:sp>
        <p:nvSpPr>
          <p:cNvPr id="5" name="Date Placeholder 4"/>
          <p:cNvSpPr>
            <a:spLocks noGrp="1"/>
          </p:cNvSpPr>
          <p:nvPr>
            <p:ph type="dt" sz="half" idx="10"/>
          </p:nvPr>
        </p:nvSpPr>
        <p:spPr/>
        <p:txBody>
          <a:bodyPr/>
          <a:lstStyle/>
          <a:p>
            <a:fld id="{07677AB6-99AD-4E5E-BA1F-0AFC7A7B99E9}"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31049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77AB6-99AD-4E5E-BA1F-0AFC7A7B99E9}"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874084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31478" y="525798"/>
            <a:ext cx="1636559" cy="83693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1802" y="525798"/>
            <a:ext cx="4814803" cy="83693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77AB6-99AD-4E5E-BA1F-0AFC7A7B99E9}"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E4C39-C8B0-439E-98B7-8120E87AB1BC}" type="slidenum">
              <a:rPr lang="en-US" smtClean="0"/>
              <a:t>‹#›</a:t>
            </a:fld>
            <a:endParaRPr lang="en-US"/>
          </a:p>
        </p:txBody>
      </p:sp>
    </p:spTree>
    <p:extLst>
      <p:ext uri="{BB962C8B-B14F-4D97-AF65-F5344CB8AC3E}">
        <p14:creationId xmlns:p14="http://schemas.microsoft.com/office/powerpoint/2010/main" val="281450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51" y="2462104"/>
            <a:ext cx="6546235" cy="4108075"/>
          </a:xfrm>
        </p:spPr>
        <p:txBody>
          <a:bodyPr anchor="b"/>
          <a:lstStyle>
            <a:lvl1pPr>
              <a:defRPr sz="4980"/>
            </a:lvl1pPr>
          </a:lstStyle>
          <a:p>
            <a:r>
              <a:rPr lang="en-US"/>
              <a:t>Click to edit Master title style</a:t>
            </a:r>
            <a:endParaRPr lang="en-US" dirty="0"/>
          </a:p>
        </p:txBody>
      </p:sp>
      <p:sp>
        <p:nvSpPr>
          <p:cNvPr id="3" name="Text Placeholder 2"/>
          <p:cNvSpPr>
            <a:spLocks noGrp="1"/>
          </p:cNvSpPr>
          <p:nvPr>
            <p:ph type="body" idx="1"/>
          </p:nvPr>
        </p:nvSpPr>
        <p:spPr>
          <a:xfrm>
            <a:off x="517851" y="6609045"/>
            <a:ext cx="6546235" cy="2160339"/>
          </a:xfrm>
        </p:spPr>
        <p:txBody>
          <a:bodyPr/>
          <a:lstStyle>
            <a:lvl1pPr marL="0" indent="0">
              <a:buNone/>
              <a:defRPr sz="1992">
                <a:solidFill>
                  <a:schemeClr val="tx1"/>
                </a:solidFill>
              </a:defRPr>
            </a:lvl1pPr>
            <a:lvl2pPr marL="379465" indent="0">
              <a:buNone/>
              <a:defRPr sz="1660">
                <a:solidFill>
                  <a:schemeClr val="tx1">
                    <a:tint val="75000"/>
                  </a:schemeClr>
                </a:solidFill>
              </a:defRPr>
            </a:lvl2pPr>
            <a:lvl3pPr marL="758931" indent="0">
              <a:buNone/>
              <a:defRPr sz="1494">
                <a:solidFill>
                  <a:schemeClr val="tx1">
                    <a:tint val="75000"/>
                  </a:schemeClr>
                </a:solidFill>
              </a:defRPr>
            </a:lvl3pPr>
            <a:lvl4pPr marL="1138397" indent="0">
              <a:buNone/>
              <a:defRPr sz="1328">
                <a:solidFill>
                  <a:schemeClr val="tx1">
                    <a:tint val="75000"/>
                  </a:schemeClr>
                </a:solidFill>
              </a:defRPr>
            </a:lvl4pPr>
            <a:lvl5pPr marL="1517862" indent="0">
              <a:buNone/>
              <a:defRPr sz="1328">
                <a:solidFill>
                  <a:schemeClr val="tx1">
                    <a:tint val="75000"/>
                  </a:schemeClr>
                </a:solidFill>
              </a:defRPr>
            </a:lvl5pPr>
            <a:lvl6pPr marL="1897327" indent="0">
              <a:buNone/>
              <a:defRPr sz="1328">
                <a:solidFill>
                  <a:schemeClr val="tx1">
                    <a:tint val="75000"/>
                  </a:schemeClr>
                </a:solidFill>
              </a:defRPr>
            </a:lvl6pPr>
            <a:lvl7pPr marL="2276793" indent="0">
              <a:buNone/>
              <a:defRPr sz="1328">
                <a:solidFill>
                  <a:schemeClr val="tx1">
                    <a:tint val="75000"/>
                  </a:schemeClr>
                </a:solidFill>
              </a:defRPr>
            </a:lvl7pPr>
            <a:lvl8pPr marL="2656258" indent="0">
              <a:buNone/>
              <a:defRPr sz="1328">
                <a:solidFill>
                  <a:schemeClr val="tx1">
                    <a:tint val="75000"/>
                  </a:schemeClr>
                </a:solidFill>
              </a:defRPr>
            </a:lvl8pPr>
            <a:lvl9pPr marL="3035723" indent="0">
              <a:buNone/>
              <a:defRPr sz="132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754324-22BF-4246-B711-76EF4D62A837}"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24905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1803" y="2628985"/>
            <a:ext cx="3225681" cy="6266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42358" y="2628985"/>
            <a:ext cx="3225681" cy="62661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39A8E7-4865-4397-801C-6F65C6A118D2}" type="datetime1">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419340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791" y="525799"/>
            <a:ext cx="6546235" cy="19088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2793" y="2420955"/>
            <a:ext cx="3210857" cy="1186471"/>
          </a:xfrm>
        </p:spPr>
        <p:txBody>
          <a:bodyPr anchor="b"/>
          <a:lstStyle>
            <a:lvl1pPr marL="0" indent="0">
              <a:buNone/>
              <a:defRPr sz="1992" b="1"/>
            </a:lvl1pPr>
            <a:lvl2pPr marL="379465" indent="0">
              <a:buNone/>
              <a:defRPr sz="1660" b="1"/>
            </a:lvl2pPr>
            <a:lvl3pPr marL="758931" indent="0">
              <a:buNone/>
              <a:defRPr sz="1494" b="1"/>
            </a:lvl3pPr>
            <a:lvl4pPr marL="1138397" indent="0">
              <a:buNone/>
              <a:defRPr sz="1328" b="1"/>
            </a:lvl4pPr>
            <a:lvl5pPr marL="1517862" indent="0">
              <a:buNone/>
              <a:defRPr sz="1328" b="1"/>
            </a:lvl5pPr>
            <a:lvl6pPr marL="1897327" indent="0">
              <a:buNone/>
              <a:defRPr sz="1328" b="1"/>
            </a:lvl6pPr>
            <a:lvl7pPr marL="2276793" indent="0">
              <a:buNone/>
              <a:defRPr sz="1328" b="1"/>
            </a:lvl7pPr>
            <a:lvl8pPr marL="2656258" indent="0">
              <a:buNone/>
              <a:defRPr sz="1328" b="1"/>
            </a:lvl8pPr>
            <a:lvl9pPr marL="3035723" indent="0">
              <a:buNone/>
              <a:defRPr sz="1328" b="1"/>
            </a:lvl9pPr>
          </a:lstStyle>
          <a:p>
            <a:pPr lvl="0"/>
            <a:r>
              <a:rPr lang="en-US"/>
              <a:t>Edit Master text styles</a:t>
            </a:r>
          </a:p>
        </p:txBody>
      </p:sp>
      <p:sp>
        <p:nvSpPr>
          <p:cNvPr id="4" name="Content Placeholder 3"/>
          <p:cNvSpPr>
            <a:spLocks noGrp="1"/>
          </p:cNvSpPr>
          <p:nvPr>
            <p:ph sz="half" idx="2"/>
          </p:nvPr>
        </p:nvSpPr>
        <p:spPr>
          <a:xfrm>
            <a:off x="522793" y="3607424"/>
            <a:ext cx="3210857" cy="53059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42356" y="2420955"/>
            <a:ext cx="3226670" cy="1186471"/>
          </a:xfrm>
        </p:spPr>
        <p:txBody>
          <a:bodyPr anchor="b"/>
          <a:lstStyle>
            <a:lvl1pPr marL="0" indent="0">
              <a:buNone/>
              <a:defRPr sz="1992" b="1"/>
            </a:lvl1pPr>
            <a:lvl2pPr marL="379465" indent="0">
              <a:buNone/>
              <a:defRPr sz="1660" b="1"/>
            </a:lvl2pPr>
            <a:lvl3pPr marL="758931" indent="0">
              <a:buNone/>
              <a:defRPr sz="1494" b="1"/>
            </a:lvl3pPr>
            <a:lvl4pPr marL="1138397" indent="0">
              <a:buNone/>
              <a:defRPr sz="1328" b="1"/>
            </a:lvl4pPr>
            <a:lvl5pPr marL="1517862" indent="0">
              <a:buNone/>
              <a:defRPr sz="1328" b="1"/>
            </a:lvl5pPr>
            <a:lvl6pPr marL="1897327" indent="0">
              <a:buNone/>
              <a:defRPr sz="1328" b="1"/>
            </a:lvl6pPr>
            <a:lvl7pPr marL="2276793" indent="0">
              <a:buNone/>
              <a:defRPr sz="1328" b="1"/>
            </a:lvl7pPr>
            <a:lvl8pPr marL="2656258" indent="0">
              <a:buNone/>
              <a:defRPr sz="1328" b="1"/>
            </a:lvl8pPr>
            <a:lvl9pPr marL="3035723" indent="0">
              <a:buNone/>
              <a:defRPr sz="1328" b="1"/>
            </a:lvl9pPr>
          </a:lstStyle>
          <a:p>
            <a:pPr lvl="0"/>
            <a:r>
              <a:rPr lang="en-US"/>
              <a:t>Edit Master text styles</a:t>
            </a:r>
          </a:p>
        </p:txBody>
      </p:sp>
      <p:sp>
        <p:nvSpPr>
          <p:cNvPr id="6" name="Content Placeholder 5"/>
          <p:cNvSpPr>
            <a:spLocks noGrp="1"/>
          </p:cNvSpPr>
          <p:nvPr>
            <p:ph sz="quarter" idx="4"/>
          </p:nvPr>
        </p:nvSpPr>
        <p:spPr>
          <a:xfrm>
            <a:off x="3842356" y="3607424"/>
            <a:ext cx="3226670" cy="53059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539FEA-090E-4AA9-A5A7-7A0DD1D3874B}" type="datetime1">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384374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9901A-933A-44A8-845B-801BDFC8FA5A}" type="datetime1">
              <a:rPr lang="en-US" smtClean="0"/>
              <a:t>6/18/2019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372158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EAFD9-8994-4D9C-A988-D67E1807FAF0}" type="datetime1">
              <a:rPr lang="en-US" smtClean="0"/>
              <a:t>6/18/2019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210611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658389"/>
            <a:ext cx="2447920" cy="2304362"/>
          </a:xfrm>
        </p:spPr>
        <p:txBody>
          <a:bodyPr anchor="b"/>
          <a:lstStyle>
            <a:lvl1pPr>
              <a:defRPr sz="2656"/>
            </a:lvl1pPr>
          </a:lstStyle>
          <a:p>
            <a:r>
              <a:rPr lang="en-US"/>
              <a:t>Click to edit Master title style</a:t>
            </a:r>
            <a:endParaRPr lang="en-US" dirty="0"/>
          </a:p>
        </p:txBody>
      </p:sp>
      <p:sp>
        <p:nvSpPr>
          <p:cNvPr id="3" name="Content Placeholder 2"/>
          <p:cNvSpPr>
            <a:spLocks noGrp="1"/>
          </p:cNvSpPr>
          <p:nvPr>
            <p:ph idx="1"/>
          </p:nvPr>
        </p:nvSpPr>
        <p:spPr>
          <a:xfrm>
            <a:off x="3226671" y="1421940"/>
            <a:ext cx="3842355" cy="7018246"/>
          </a:xfrm>
        </p:spPr>
        <p:txBody>
          <a:bodyPr/>
          <a:lstStyle>
            <a:lvl1pPr>
              <a:defRPr sz="2656"/>
            </a:lvl1pPr>
            <a:lvl2pPr>
              <a:defRPr sz="2324"/>
            </a:lvl2pPr>
            <a:lvl3pPr>
              <a:defRPr sz="1992"/>
            </a:lvl3pPr>
            <a:lvl4pPr>
              <a:defRPr sz="1660"/>
            </a:lvl4pPr>
            <a:lvl5pPr>
              <a:defRPr sz="1660"/>
            </a:lvl5pPr>
            <a:lvl6pPr>
              <a:defRPr sz="1660"/>
            </a:lvl6pPr>
            <a:lvl7pPr>
              <a:defRPr sz="1660"/>
            </a:lvl7pPr>
            <a:lvl8pPr>
              <a:defRPr sz="1660"/>
            </a:lvl8pPr>
            <a:lvl9pPr>
              <a:defRPr sz="16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2790" y="2962755"/>
            <a:ext cx="2447920" cy="5488863"/>
          </a:xfrm>
        </p:spPr>
        <p:txBody>
          <a:bodyPr/>
          <a:lstStyle>
            <a:lvl1pPr marL="0" indent="0">
              <a:buNone/>
              <a:defRPr sz="1328"/>
            </a:lvl1pPr>
            <a:lvl2pPr marL="379465" indent="0">
              <a:buNone/>
              <a:defRPr sz="1162"/>
            </a:lvl2pPr>
            <a:lvl3pPr marL="758931" indent="0">
              <a:buNone/>
              <a:defRPr sz="996"/>
            </a:lvl3pPr>
            <a:lvl4pPr marL="1138397" indent="0">
              <a:buNone/>
              <a:defRPr sz="830"/>
            </a:lvl4pPr>
            <a:lvl5pPr marL="1517862" indent="0">
              <a:buNone/>
              <a:defRPr sz="830"/>
            </a:lvl5pPr>
            <a:lvl6pPr marL="1897327" indent="0">
              <a:buNone/>
              <a:defRPr sz="830"/>
            </a:lvl6pPr>
            <a:lvl7pPr marL="2276793" indent="0">
              <a:buNone/>
              <a:defRPr sz="830"/>
            </a:lvl7pPr>
            <a:lvl8pPr marL="2656258" indent="0">
              <a:buNone/>
              <a:defRPr sz="830"/>
            </a:lvl8pPr>
            <a:lvl9pPr marL="3035723" indent="0">
              <a:buNone/>
              <a:defRPr sz="830"/>
            </a:lvl9pPr>
          </a:lstStyle>
          <a:p>
            <a:pPr lvl="0"/>
            <a:r>
              <a:rPr lang="en-US"/>
              <a:t>Edit Master text styles</a:t>
            </a:r>
          </a:p>
        </p:txBody>
      </p:sp>
      <p:sp>
        <p:nvSpPr>
          <p:cNvPr id="5" name="Date Placeholder 4"/>
          <p:cNvSpPr>
            <a:spLocks noGrp="1"/>
          </p:cNvSpPr>
          <p:nvPr>
            <p:ph type="dt" sz="half" idx="10"/>
          </p:nvPr>
        </p:nvSpPr>
        <p:spPr/>
        <p:txBody>
          <a:bodyPr/>
          <a:lstStyle/>
          <a:p>
            <a:fld id="{200D3595-5DC6-4BCB-9FFE-AD8065ABE300}" type="datetime1">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396766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658389"/>
            <a:ext cx="2447920" cy="2304362"/>
          </a:xfrm>
        </p:spPr>
        <p:txBody>
          <a:bodyPr anchor="b"/>
          <a:lstStyle>
            <a:lvl1pPr>
              <a:defRPr sz="2656"/>
            </a:lvl1pPr>
          </a:lstStyle>
          <a:p>
            <a:r>
              <a:rPr lang="en-US"/>
              <a:t>Click to edit Master title style</a:t>
            </a:r>
            <a:endParaRPr lang="en-US" dirty="0"/>
          </a:p>
        </p:txBody>
      </p:sp>
      <p:sp>
        <p:nvSpPr>
          <p:cNvPr id="3" name="Picture Placeholder 2"/>
          <p:cNvSpPr>
            <a:spLocks noGrp="1" noChangeAspect="1"/>
          </p:cNvSpPr>
          <p:nvPr>
            <p:ph type="pic" idx="1"/>
          </p:nvPr>
        </p:nvSpPr>
        <p:spPr>
          <a:xfrm>
            <a:off x="3226671" y="1421940"/>
            <a:ext cx="3842355" cy="7018246"/>
          </a:xfrm>
        </p:spPr>
        <p:txBody>
          <a:bodyPr anchor="t"/>
          <a:lstStyle>
            <a:lvl1pPr marL="0" indent="0">
              <a:buNone/>
              <a:defRPr sz="2656"/>
            </a:lvl1pPr>
            <a:lvl2pPr marL="379465" indent="0">
              <a:buNone/>
              <a:defRPr sz="2324"/>
            </a:lvl2pPr>
            <a:lvl3pPr marL="758931" indent="0">
              <a:buNone/>
              <a:defRPr sz="1992"/>
            </a:lvl3pPr>
            <a:lvl4pPr marL="1138397" indent="0">
              <a:buNone/>
              <a:defRPr sz="1660"/>
            </a:lvl4pPr>
            <a:lvl5pPr marL="1517862" indent="0">
              <a:buNone/>
              <a:defRPr sz="1660"/>
            </a:lvl5pPr>
            <a:lvl6pPr marL="1897327" indent="0">
              <a:buNone/>
              <a:defRPr sz="1660"/>
            </a:lvl6pPr>
            <a:lvl7pPr marL="2276793" indent="0">
              <a:buNone/>
              <a:defRPr sz="1660"/>
            </a:lvl7pPr>
            <a:lvl8pPr marL="2656258" indent="0">
              <a:buNone/>
              <a:defRPr sz="1660"/>
            </a:lvl8pPr>
            <a:lvl9pPr marL="3035723" indent="0">
              <a:buNone/>
              <a:defRPr sz="1660"/>
            </a:lvl9pPr>
          </a:lstStyle>
          <a:p>
            <a:r>
              <a:rPr lang="en-US" dirty="0"/>
              <a:t>Click icon to add picture</a:t>
            </a:r>
          </a:p>
        </p:txBody>
      </p:sp>
      <p:sp>
        <p:nvSpPr>
          <p:cNvPr id="4" name="Text Placeholder 3"/>
          <p:cNvSpPr>
            <a:spLocks noGrp="1"/>
          </p:cNvSpPr>
          <p:nvPr>
            <p:ph type="body" sz="half" idx="2"/>
          </p:nvPr>
        </p:nvSpPr>
        <p:spPr>
          <a:xfrm>
            <a:off x="522790" y="2962755"/>
            <a:ext cx="2447920" cy="5488863"/>
          </a:xfrm>
        </p:spPr>
        <p:txBody>
          <a:bodyPr/>
          <a:lstStyle>
            <a:lvl1pPr marL="0" indent="0">
              <a:buNone/>
              <a:defRPr sz="1328"/>
            </a:lvl1pPr>
            <a:lvl2pPr marL="379465" indent="0">
              <a:buNone/>
              <a:defRPr sz="1162"/>
            </a:lvl2pPr>
            <a:lvl3pPr marL="758931" indent="0">
              <a:buNone/>
              <a:defRPr sz="996"/>
            </a:lvl3pPr>
            <a:lvl4pPr marL="1138397" indent="0">
              <a:buNone/>
              <a:defRPr sz="830"/>
            </a:lvl4pPr>
            <a:lvl5pPr marL="1517862" indent="0">
              <a:buNone/>
              <a:defRPr sz="830"/>
            </a:lvl5pPr>
            <a:lvl6pPr marL="1897327" indent="0">
              <a:buNone/>
              <a:defRPr sz="830"/>
            </a:lvl6pPr>
            <a:lvl7pPr marL="2276793" indent="0">
              <a:buNone/>
              <a:defRPr sz="830"/>
            </a:lvl7pPr>
            <a:lvl8pPr marL="2656258" indent="0">
              <a:buNone/>
              <a:defRPr sz="830"/>
            </a:lvl8pPr>
            <a:lvl9pPr marL="3035723" indent="0">
              <a:buNone/>
              <a:defRPr sz="830"/>
            </a:lvl9pPr>
          </a:lstStyle>
          <a:p>
            <a:pPr lvl="0"/>
            <a:r>
              <a:rPr lang="en-US"/>
              <a:t>Edit Master text styles</a:t>
            </a:r>
          </a:p>
        </p:txBody>
      </p:sp>
      <p:sp>
        <p:nvSpPr>
          <p:cNvPr id="5" name="Date Placeholder 4"/>
          <p:cNvSpPr>
            <a:spLocks noGrp="1"/>
          </p:cNvSpPr>
          <p:nvPr>
            <p:ph type="dt" sz="half" idx="10"/>
          </p:nvPr>
        </p:nvSpPr>
        <p:spPr/>
        <p:txBody>
          <a:bodyPr/>
          <a:lstStyle/>
          <a:p>
            <a:fld id="{C7C25544-FF40-47B2-9C0C-D0945A76F513}" type="datetime1">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CD0CA6-4489-4034-8A26-34C7F83CE7EF}" type="slidenum">
              <a:rPr lang="en-US" smtClean="0"/>
              <a:t>‹#›</a:t>
            </a:fld>
            <a:endParaRPr lang="en-US" dirty="0"/>
          </a:p>
        </p:txBody>
      </p:sp>
    </p:spTree>
    <p:extLst>
      <p:ext uri="{BB962C8B-B14F-4D97-AF65-F5344CB8AC3E}">
        <p14:creationId xmlns:p14="http://schemas.microsoft.com/office/powerpoint/2010/main" val="245841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804" y="525799"/>
            <a:ext cx="6546235" cy="19088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1804" y="2628985"/>
            <a:ext cx="6546235" cy="62661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1801" y="9153444"/>
            <a:ext cx="1707714" cy="525797"/>
          </a:xfrm>
          <a:prstGeom prst="rect">
            <a:avLst/>
          </a:prstGeom>
        </p:spPr>
        <p:txBody>
          <a:bodyPr vert="horz" lIns="91440" tIns="45720" rIns="91440" bIns="45720" rtlCol="0" anchor="ctr"/>
          <a:lstStyle>
            <a:lvl1pPr algn="l">
              <a:defRPr sz="996">
                <a:solidFill>
                  <a:schemeClr val="tx1">
                    <a:tint val="75000"/>
                  </a:schemeClr>
                </a:solidFill>
              </a:defRPr>
            </a:lvl1pPr>
          </a:lstStyle>
          <a:p>
            <a:fld id="{C8C8042A-D029-4347-9011-934977871854}" type="datetime1">
              <a:rPr lang="en-US" smtClean="0"/>
              <a:t>6/18/2019</a:t>
            </a:fld>
            <a:endParaRPr lang="en-US" dirty="0"/>
          </a:p>
        </p:txBody>
      </p:sp>
      <p:sp>
        <p:nvSpPr>
          <p:cNvPr id="5" name="Footer Placeholder 4"/>
          <p:cNvSpPr>
            <a:spLocks noGrp="1"/>
          </p:cNvSpPr>
          <p:nvPr>
            <p:ph type="ftr" sz="quarter" idx="3"/>
          </p:nvPr>
        </p:nvSpPr>
        <p:spPr>
          <a:xfrm>
            <a:off x="2514135" y="9153444"/>
            <a:ext cx="2561570" cy="525797"/>
          </a:xfrm>
          <a:prstGeom prst="rect">
            <a:avLst/>
          </a:prstGeom>
        </p:spPr>
        <p:txBody>
          <a:bodyPr vert="horz" lIns="91440" tIns="45720" rIns="91440" bIns="45720" rtlCol="0" anchor="ctr"/>
          <a:lstStyle>
            <a:lvl1pPr algn="ctr">
              <a:defRPr sz="99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60323" y="9153444"/>
            <a:ext cx="1707714" cy="525797"/>
          </a:xfrm>
          <a:prstGeom prst="rect">
            <a:avLst/>
          </a:prstGeom>
        </p:spPr>
        <p:txBody>
          <a:bodyPr vert="horz" lIns="91440" tIns="45720" rIns="91440" bIns="45720" rtlCol="0" anchor="ctr"/>
          <a:lstStyle>
            <a:lvl1pPr algn="r">
              <a:defRPr sz="996">
                <a:solidFill>
                  <a:schemeClr val="tx1">
                    <a:tint val="75000"/>
                  </a:schemeClr>
                </a:solidFill>
              </a:defRPr>
            </a:lvl1pPr>
          </a:lstStyle>
          <a:p>
            <a:fld id="{62CD0CA6-4489-4034-8A26-34C7F83CE7EF}" type="slidenum">
              <a:rPr lang="en-US" smtClean="0"/>
              <a:t>‹#›</a:t>
            </a:fld>
            <a:endParaRPr lang="en-US" dirty="0"/>
          </a:p>
        </p:txBody>
      </p:sp>
    </p:spTree>
    <p:extLst>
      <p:ext uri="{BB962C8B-B14F-4D97-AF65-F5344CB8AC3E}">
        <p14:creationId xmlns:p14="http://schemas.microsoft.com/office/powerpoint/2010/main" val="4019626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758931" rtl="0" eaLnBrk="1" latinLnBrk="0" hangingPunct="1">
        <a:lnSpc>
          <a:spcPct val="90000"/>
        </a:lnSpc>
        <a:spcBef>
          <a:spcPct val="0"/>
        </a:spcBef>
        <a:buNone/>
        <a:defRPr sz="3652" kern="1200">
          <a:solidFill>
            <a:schemeClr val="tx1"/>
          </a:solidFill>
          <a:latin typeface="+mj-lt"/>
          <a:ea typeface="+mj-ea"/>
          <a:cs typeface="+mj-cs"/>
        </a:defRPr>
      </a:lvl1pPr>
    </p:titleStyle>
    <p:bodyStyle>
      <a:lvl1pPr marL="189733" indent="-189733" algn="l" defTabSz="758931" rtl="0" eaLnBrk="1" latinLnBrk="0" hangingPunct="1">
        <a:lnSpc>
          <a:spcPct val="90000"/>
        </a:lnSpc>
        <a:spcBef>
          <a:spcPts val="830"/>
        </a:spcBef>
        <a:buFont typeface="Arial" panose="020B0604020202020204" pitchFamily="34" charset="0"/>
        <a:buChar char="•"/>
        <a:defRPr sz="2324" kern="1200">
          <a:solidFill>
            <a:schemeClr val="tx1"/>
          </a:solidFill>
          <a:latin typeface="+mn-lt"/>
          <a:ea typeface="+mn-ea"/>
          <a:cs typeface="+mn-cs"/>
        </a:defRPr>
      </a:lvl1pPr>
      <a:lvl2pPr marL="569198" indent="-189733" algn="l" defTabSz="758931" rtl="0" eaLnBrk="1" latinLnBrk="0" hangingPunct="1">
        <a:lnSpc>
          <a:spcPct val="90000"/>
        </a:lnSpc>
        <a:spcBef>
          <a:spcPts val="415"/>
        </a:spcBef>
        <a:buFont typeface="Arial" panose="020B0604020202020204" pitchFamily="34" charset="0"/>
        <a:buChar char="•"/>
        <a:defRPr sz="1992" kern="1200">
          <a:solidFill>
            <a:schemeClr val="tx1"/>
          </a:solidFill>
          <a:latin typeface="+mn-lt"/>
          <a:ea typeface="+mn-ea"/>
          <a:cs typeface="+mn-cs"/>
        </a:defRPr>
      </a:lvl2pPr>
      <a:lvl3pPr marL="948663" indent="-189733" algn="l" defTabSz="758931" rtl="0" eaLnBrk="1" latinLnBrk="0" hangingPunct="1">
        <a:lnSpc>
          <a:spcPct val="90000"/>
        </a:lnSpc>
        <a:spcBef>
          <a:spcPts val="415"/>
        </a:spcBef>
        <a:buFont typeface="Arial" panose="020B0604020202020204" pitchFamily="34" charset="0"/>
        <a:buChar char="•"/>
        <a:defRPr sz="1660" kern="1200">
          <a:solidFill>
            <a:schemeClr val="tx1"/>
          </a:solidFill>
          <a:latin typeface="+mn-lt"/>
          <a:ea typeface="+mn-ea"/>
          <a:cs typeface="+mn-cs"/>
        </a:defRPr>
      </a:lvl3pPr>
      <a:lvl4pPr marL="1328129" indent="-189733" algn="l" defTabSz="758931"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4pPr>
      <a:lvl5pPr marL="1707595" indent="-189733" algn="l" defTabSz="758931"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5pPr>
      <a:lvl6pPr marL="2087060" indent="-189733" algn="l" defTabSz="758931"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6pPr>
      <a:lvl7pPr marL="2466525" indent="-189733" algn="l" defTabSz="758931"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7pPr>
      <a:lvl8pPr marL="2845991" indent="-189733" algn="l" defTabSz="758931"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8pPr>
      <a:lvl9pPr marL="3225456" indent="-189733" algn="l" defTabSz="758931"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9pPr>
    </p:bodyStyle>
    <p:otherStyle>
      <a:defPPr>
        <a:defRPr lang="en-US"/>
      </a:defPPr>
      <a:lvl1pPr marL="0" algn="l" defTabSz="758931" rtl="0" eaLnBrk="1" latinLnBrk="0" hangingPunct="1">
        <a:defRPr sz="1494" kern="1200">
          <a:solidFill>
            <a:schemeClr val="tx1"/>
          </a:solidFill>
          <a:latin typeface="+mn-lt"/>
          <a:ea typeface="+mn-ea"/>
          <a:cs typeface="+mn-cs"/>
        </a:defRPr>
      </a:lvl1pPr>
      <a:lvl2pPr marL="379465" algn="l" defTabSz="758931" rtl="0" eaLnBrk="1" latinLnBrk="0" hangingPunct="1">
        <a:defRPr sz="1494" kern="1200">
          <a:solidFill>
            <a:schemeClr val="tx1"/>
          </a:solidFill>
          <a:latin typeface="+mn-lt"/>
          <a:ea typeface="+mn-ea"/>
          <a:cs typeface="+mn-cs"/>
        </a:defRPr>
      </a:lvl2pPr>
      <a:lvl3pPr marL="758931" algn="l" defTabSz="758931" rtl="0" eaLnBrk="1" latinLnBrk="0" hangingPunct="1">
        <a:defRPr sz="1494" kern="1200">
          <a:solidFill>
            <a:schemeClr val="tx1"/>
          </a:solidFill>
          <a:latin typeface="+mn-lt"/>
          <a:ea typeface="+mn-ea"/>
          <a:cs typeface="+mn-cs"/>
        </a:defRPr>
      </a:lvl3pPr>
      <a:lvl4pPr marL="1138397" algn="l" defTabSz="758931" rtl="0" eaLnBrk="1" latinLnBrk="0" hangingPunct="1">
        <a:defRPr sz="1494" kern="1200">
          <a:solidFill>
            <a:schemeClr val="tx1"/>
          </a:solidFill>
          <a:latin typeface="+mn-lt"/>
          <a:ea typeface="+mn-ea"/>
          <a:cs typeface="+mn-cs"/>
        </a:defRPr>
      </a:lvl4pPr>
      <a:lvl5pPr marL="1517862" algn="l" defTabSz="758931" rtl="0" eaLnBrk="1" latinLnBrk="0" hangingPunct="1">
        <a:defRPr sz="1494" kern="1200">
          <a:solidFill>
            <a:schemeClr val="tx1"/>
          </a:solidFill>
          <a:latin typeface="+mn-lt"/>
          <a:ea typeface="+mn-ea"/>
          <a:cs typeface="+mn-cs"/>
        </a:defRPr>
      </a:lvl5pPr>
      <a:lvl6pPr marL="1897327" algn="l" defTabSz="758931" rtl="0" eaLnBrk="1" latinLnBrk="0" hangingPunct="1">
        <a:defRPr sz="1494" kern="1200">
          <a:solidFill>
            <a:schemeClr val="tx1"/>
          </a:solidFill>
          <a:latin typeface="+mn-lt"/>
          <a:ea typeface="+mn-ea"/>
          <a:cs typeface="+mn-cs"/>
        </a:defRPr>
      </a:lvl6pPr>
      <a:lvl7pPr marL="2276793" algn="l" defTabSz="758931" rtl="0" eaLnBrk="1" latinLnBrk="0" hangingPunct="1">
        <a:defRPr sz="1494" kern="1200">
          <a:solidFill>
            <a:schemeClr val="tx1"/>
          </a:solidFill>
          <a:latin typeface="+mn-lt"/>
          <a:ea typeface="+mn-ea"/>
          <a:cs typeface="+mn-cs"/>
        </a:defRPr>
      </a:lvl7pPr>
      <a:lvl8pPr marL="2656258" algn="l" defTabSz="758931" rtl="0" eaLnBrk="1" latinLnBrk="0" hangingPunct="1">
        <a:defRPr sz="1494" kern="1200">
          <a:solidFill>
            <a:schemeClr val="tx1"/>
          </a:solidFill>
          <a:latin typeface="+mn-lt"/>
          <a:ea typeface="+mn-ea"/>
          <a:cs typeface="+mn-cs"/>
        </a:defRPr>
      </a:lvl8pPr>
      <a:lvl9pPr marL="3035723" algn="l" defTabSz="758931" rtl="0" eaLnBrk="1" latinLnBrk="0" hangingPunct="1">
        <a:defRPr sz="14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802" y="525798"/>
            <a:ext cx="6546235" cy="19088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1802" y="2628985"/>
            <a:ext cx="6546235" cy="62661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1801" y="9153440"/>
            <a:ext cx="1707714" cy="525797"/>
          </a:xfrm>
          <a:prstGeom prst="rect">
            <a:avLst/>
          </a:prstGeom>
        </p:spPr>
        <p:txBody>
          <a:bodyPr vert="horz" lIns="91440" tIns="45720" rIns="91440" bIns="45720" rtlCol="0" anchor="ctr"/>
          <a:lstStyle>
            <a:lvl1pPr algn="l">
              <a:defRPr sz="747">
                <a:solidFill>
                  <a:schemeClr val="tx1">
                    <a:tint val="75000"/>
                  </a:schemeClr>
                </a:solidFill>
              </a:defRPr>
            </a:lvl1pPr>
          </a:lstStyle>
          <a:p>
            <a:fld id="{07677AB6-99AD-4E5E-BA1F-0AFC7A7B99E9}" type="datetimeFigureOut">
              <a:rPr lang="en-US" smtClean="0"/>
              <a:t>6/18/2019</a:t>
            </a:fld>
            <a:endParaRPr lang="en-US"/>
          </a:p>
        </p:txBody>
      </p:sp>
      <p:sp>
        <p:nvSpPr>
          <p:cNvPr id="5" name="Footer Placeholder 4"/>
          <p:cNvSpPr>
            <a:spLocks noGrp="1"/>
          </p:cNvSpPr>
          <p:nvPr>
            <p:ph type="ftr" sz="quarter" idx="3"/>
          </p:nvPr>
        </p:nvSpPr>
        <p:spPr>
          <a:xfrm>
            <a:off x="2514135" y="9153440"/>
            <a:ext cx="2561570" cy="525797"/>
          </a:xfrm>
          <a:prstGeom prst="rect">
            <a:avLst/>
          </a:prstGeom>
        </p:spPr>
        <p:txBody>
          <a:bodyPr vert="horz" lIns="91440" tIns="45720" rIns="91440" bIns="45720" rtlCol="0" anchor="ctr"/>
          <a:lstStyle>
            <a:lvl1pPr algn="ctr">
              <a:defRPr sz="7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60323" y="9153440"/>
            <a:ext cx="1707714" cy="525797"/>
          </a:xfrm>
          <a:prstGeom prst="rect">
            <a:avLst/>
          </a:prstGeom>
        </p:spPr>
        <p:txBody>
          <a:bodyPr vert="horz" lIns="91440" tIns="45720" rIns="91440" bIns="45720" rtlCol="0" anchor="ctr"/>
          <a:lstStyle>
            <a:lvl1pPr algn="r">
              <a:defRPr sz="747">
                <a:solidFill>
                  <a:schemeClr val="tx1">
                    <a:tint val="75000"/>
                  </a:schemeClr>
                </a:solidFill>
              </a:defRPr>
            </a:lvl1pPr>
          </a:lstStyle>
          <a:p>
            <a:fld id="{3DAE4C39-C8B0-439E-98B7-8120E87AB1BC}" type="slidenum">
              <a:rPr lang="en-US" smtClean="0"/>
              <a:t>‹#›</a:t>
            </a:fld>
            <a:endParaRPr lang="en-US"/>
          </a:p>
        </p:txBody>
      </p:sp>
    </p:spTree>
    <p:extLst>
      <p:ext uri="{BB962C8B-B14F-4D97-AF65-F5344CB8AC3E}">
        <p14:creationId xmlns:p14="http://schemas.microsoft.com/office/powerpoint/2010/main" val="5785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69198" rtl="0" eaLnBrk="1" latinLnBrk="0" hangingPunct="1">
        <a:lnSpc>
          <a:spcPct val="90000"/>
        </a:lnSpc>
        <a:spcBef>
          <a:spcPct val="0"/>
        </a:spcBef>
        <a:buNone/>
        <a:defRPr sz="2739" kern="1200">
          <a:solidFill>
            <a:schemeClr val="tx1"/>
          </a:solidFill>
          <a:latin typeface="+mj-lt"/>
          <a:ea typeface="+mj-ea"/>
          <a:cs typeface="+mj-cs"/>
        </a:defRPr>
      </a:lvl1pPr>
    </p:titleStyle>
    <p:bodyStyle>
      <a:lvl1pPr marL="142300" indent="-142300" algn="l" defTabSz="569198" rtl="0" eaLnBrk="1" latinLnBrk="0" hangingPunct="1">
        <a:lnSpc>
          <a:spcPct val="90000"/>
        </a:lnSpc>
        <a:spcBef>
          <a:spcPts val="623"/>
        </a:spcBef>
        <a:buFont typeface="Arial" panose="020B0604020202020204" pitchFamily="34" charset="0"/>
        <a:buChar char="•"/>
        <a:defRPr sz="1743" kern="1200">
          <a:solidFill>
            <a:schemeClr val="tx1"/>
          </a:solidFill>
          <a:latin typeface="+mn-lt"/>
          <a:ea typeface="+mn-ea"/>
          <a:cs typeface="+mn-cs"/>
        </a:defRPr>
      </a:lvl1pPr>
      <a:lvl2pPr marL="426899" indent="-142300" algn="l" defTabSz="569198" rtl="0" eaLnBrk="1" latinLnBrk="0" hangingPunct="1">
        <a:lnSpc>
          <a:spcPct val="90000"/>
        </a:lnSpc>
        <a:spcBef>
          <a:spcPts val="311"/>
        </a:spcBef>
        <a:buFont typeface="Arial" panose="020B0604020202020204" pitchFamily="34" charset="0"/>
        <a:buChar char="•"/>
        <a:defRPr sz="1494" kern="1200">
          <a:solidFill>
            <a:schemeClr val="tx1"/>
          </a:solidFill>
          <a:latin typeface="+mn-lt"/>
          <a:ea typeface="+mn-ea"/>
          <a:cs typeface="+mn-cs"/>
        </a:defRPr>
      </a:lvl2pPr>
      <a:lvl3pPr marL="711498" indent="-142300" algn="l" defTabSz="569198" rtl="0" eaLnBrk="1" latinLnBrk="0" hangingPunct="1">
        <a:lnSpc>
          <a:spcPct val="90000"/>
        </a:lnSpc>
        <a:spcBef>
          <a:spcPts val="311"/>
        </a:spcBef>
        <a:buFont typeface="Arial" panose="020B0604020202020204" pitchFamily="34" charset="0"/>
        <a:buChar char="•"/>
        <a:defRPr sz="1245" kern="1200">
          <a:solidFill>
            <a:schemeClr val="tx1"/>
          </a:solidFill>
          <a:latin typeface="+mn-lt"/>
          <a:ea typeface="+mn-ea"/>
          <a:cs typeface="+mn-cs"/>
        </a:defRPr>
      </a:lvl3pPr>
      <a:lvl4pPr marL="996097" indent="-142300" algn="l" defTabSz="569198"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4pPr>
      <a:lvl5pPr marL="1280696" indent="-142300" algn="l" defTabSz="569198"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5pPr>
      <a:lvl6pPr marL="1565295" indent="-142300" algn="l" defTabSz="569198"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6pPr>
      <a:lvl7pPr marL="1849895" indent="-142300" algn="l" defTabSz="569198"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7pPr>
      <a:lvl8pPr marL="2134493" indent="-142300" algn="l" defTabSz="569198"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8pPr>
      <a:lvl9pPr marL="2419093" indent="-142300" algn="l" defTabSz="569198" rtl="0" eaLnBrk="1" latinLnBrk="0" hangingPunct="1">
        <a:lnSpc>
          <a:spcPct val="90000"/>
        </a:lnSpc>
        <a:spcBef>
          <a:spcPts val="311"/>
        </a:spcBef>
        <a:buFont typeface="Arial" panose="020B0604020202020204" pitchFamily="34" charset="0"/>
        <a:buChar char="•"/>
        <a:defRPr sz="1121" kern="1200">
          <a:solidFill>
            <a:schemeClr val="tx1"/>
          </a:solidFill>
          <a:latin typeface="+mn-lt"/>
          <a:ea typeface="+mn-ea"/>
          <a:cs typeface="+mn-cs"/>
        </a:defRPr>
      </a:lvl9pPr>
    </p:bodyStyle>
    <p:otherStyle>
      <a:defPPr>
        <a:defRPr lang="en-US"/>
      </a:defPPr>
      <a:lvl1pPr marL="0" algn="l" defTabSz="569198" rtl="0" eaLnBrk="1" latinLnBrk="0" hangingPunct="1">
        <a:defRPr sz="1121" kern="1200">
          <a:solidFill>
            <a:schemeClr val="tx1"/>
          </a:solidFill>
          <a:latin typeface="+mn-lt"/>
          <a:ea typeface="+mn-ea"/>
          <a:cs typeface="+mn-cs"/>
        </a:defRPr>
      </a:lvl1pPr>
      <a:lvl2pPr marL="284599" algn="l" defTabSz="569198" rtl="0" eaLnBrk="1" latinLnBrk="0" hangingPunct="1">
        <a:defRPr sz="1121" kern="1200">
          <a:solidFill>
            <a:schemeClr val="tx1"/>
          </a:solidFill>
          <a:latin typeface="+mn-lt"/>
          <a:ea typeface="+mn-ea"/>
          <a:cs typeface="+mn-cs"/>
        </a:defRPr>
      </a:lvl2pPr>
      <a:lvl3pPr marL="569198" algn="l" defTabSz="569198" rtl="0" eaLnBrk="1" latinLnBrk="0" hangingPunct="1">
        <a:defRPr sz="1121" kern="1200">
          <a:solidFill>
            <a:schemeClr val="tx1"/>
          </a:solidFill>
          <a:latin typeface="+mn-lt"/>
          <a:ea typeface="+mn-ea"/>
          <a:cs typeface="+mn-cs"/>
        </a:defRPr>
      </a:lvl3pPr>
      <a:lvl4pPr marL="853797" algn="l" defTabSz="569198" rtl="0" eaLnBrk="1" latinLnBrk="0" hangingPunct="1">
        <a:defRPr sz="1121" kern="1200">
          <a:solidFill>
            <a:schemeClr val="tx1"/>
          </a:solidFill>
          <a:latin typeface="+mn-lt"/>
          <a:ea typeface="+mn-ea"/>
          <a:cs typeface="+mn-cs"/>
        </a:defRPr>
      </a:lvl4pPr>
      <a:lvl5pPr marL="1138397" algn="l" defTabSz="569198" rtl="0" eaLnBrk="1" latinLnBrk="0" hangingPunct="1">
        <a:defRPr sz="1121" kern="1200">
          <a:solidFill>
            <a:schemeClr val="tx1"/>
          </a:solidFill>
          <a:latin typeface="+mn-lt"/>
          <a:ea typeface="+mn-ea"/>
          <a:cs typeface="+mn-cs"/>
        </a:defRPr>
      </a:lvl5pPr>
      <a:lvl6pPr marL="1422995" algn="l" defTabSz="569198" rtl="0" eaLnBrk="1" latinLnBrk="0" hangingPunct="1">
        <a:defRPr sz="1121" kern="1200">
          <a:solidFill>
            <a:schemeClr val="tx1"/>
          </a:solidFill>
          <a:latin typeface="+mn-lt"/>
          <a:ea typeface="+mn-ea"/>
          <a:cs typeface="+mn-cs"/>
        </a:defRPr>
      </a:lvl6pPr>
      <a:lvl7pPr marL="1707595" algn="l" defTabSz="569198" rtl="0" eaLnBrk="1" latinLnBrk="0" hangingPunct="1">
        <a:defRPr sz="1121" kern="1200">
          <a:solidFill>
            <a:schemeClr val="tx1"/>
          </a:solidFill>
          <a:latin typeface="+mn-lt"/>
          <a:ea typeface="+mn-ea"/>
          <a:cs typeface="+mn-cs"/>
        </a:defRPr>
      </a:lvl7pPr>
      <a:lvl8pPr marL="1992193" algn="l" defTabSz="569198" rtl="0" eaLnBrk="1" latinLnBrk="0" hangingPunct="1">
        <a:defRPr sz="1121" kern="1200">
          <a:solidFill>
            <a:schemeClr val="tx1"/>
          </a:solidFill>
          <a:latin typeface="+mn-lt"/>
          <a:ea typeface="+mn-ea"/>
          <a:cs typeface="+mn-cs"/>
        </a:defRPr>
      </a:lvl8pPr>
      <a:lvl9pPr marL="2276793" algn="l" defTabSz="569198" rtl="0" eaLnBrk="1" latinLnBrk="0" hangingPunct="1">
        <a:defRPr sz="11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file:///\\urbanout.com\US\HQ\shared\Transportation%20Files\Inbound%20Logistics\Matrix\Transit%20Matrix%206.28.2018.xls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URBN%20LOA%20Sample%20Template.docx" TargetMode="External"/><Relationship Id="rId2" Type="http://schemas.openxmlformats.org/officeDocument/2006/relationships/hyperlink" Target="mailto:fedexauth@urbn.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hyperlink" Target="URBN%20RPI%20Template.pdf"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urbanout.com\US\HQ\shared\Transportation%20Files\Inbound%20Logistics\Projects\ELC%20Calculator%20ES%20Version%203.xls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rbnvendor.com/us/" TargetMode="External"/><Relationship Id="rId2" Type="http://schemas.openxmlformats.org/officeDocument/2006/relationships/hyperlink" Target="file:///\\urbanout.com\US\HQ\shared\Transportation%20Files\Inbound%20Logistics\Matrix\Transit%20Matrix%206.28.2018.xls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hyperlink" Target="../Images/URBN%20Incoterms.jpg" TargetMode="External"/><Relationship Id="rId3" Type="http://schemas.openxmlformats.org/officeDocument/2006/relationships/slide" Target="slide4.xml"/><Relationship Id="rId7" Type="http://schemas.openxmlformats.org/officeDocument/2006/relationships/hyperlink" Target="file:///\\urbanout.com\US\HQ\shared\Transportation%20Files\Inbound%20Logistics\Projects\ELC%20Calculator%20ES%20Version%203.xlsx" TargetMode="External"/><Relationship Id="rId2" Type="http://schemas.openxmlformats.org/officeDocument/2006/relationships/hyperlink" Target="http://www.urbnvendor.com/us/how-do-i-ship-internationally/" TargetMode="External"/><Relationship Id="rId1" Type="http://schemas.openxmlformats.org/officeDocument/2006/relationships/slideLayout" Target="../slideLayouts/slideLayout2.xml"/><Relationship Id="rId6" Type="http://schemas.openxmlformats.org/officeDocument/2006/relationships/hyperlink" Target="URBN%20LOA%20Sample%20Template.docx" TargetMode="External"/><Relationship Id="rId11" Type="http://schemas.openxmlformats.org/officeDocument/2006/relationships/image" Target="../media/image3.png"/><Relationship Id="rId5" Type="http://schemas.openxmlformats.org/officeDocument/2006/relationships/hyperlink" Target="URBN%20RPI%20Template.pdf" TargetMode="External"/><Relationship Id="rId10" Type="http://schemas.openxmlformats.org/officeDocument/2006/relationships/hyperlink" Target="file:///\\urbanout.com\US\HQ\shared\Transportation%20Files\SCM%20Finance\Projects\Intern\Summer%202018%20-%20Katherine%20DeVore\TransOp%20Playbook\Context\LCL%20Origins.xlsx" TargetMode="External"/><Relationship Id="rId4" Type="http://schemas.openxmlformats.org/officeDocument/2006/relationships/hyperlink" Target="http://www.urbnvendor.com/us/" TargetMode="External"/><Relationship Id="rId9" Type="http://schemas.openxmlformats.org/officeDocument/2006/relationships/hyperlink" Target="http://www.urbnvendor.com/us/wp-content/uploads/sites/2/2018/01/URBN-PLM-User-Manual2.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5.png"/><Relationship Id="rId18" Type="http://schemas.openxmlformats.org/officeDocument/2006/relationships/image" Target="../media/image10.jpg"/><Relationship Id="rId3" Type="http://schemas.openxmlformats.org/officeDocument/2006/relationships/slide" Target="slide4.xml"/><Relationship Id="rId21" Type="http://schemas.openxmlformats.org/officeDocument/2006/relationships/image" Target="../media/image13.png"/><Relationship Id="rId7" Type="http://schemas.openxmlformats.org/officeDocument/2006/relationships/slide" Target="slide11.xml"/><Relationship Id="rId12" Type="http://schemas.openxmlformats.org/officeDocument/2006/relationships/slide" Target="slide23.xml"/><Relationship Id="rId17" Type="http://schemas.openxmlformats.org/officeDocument/2006/relationships/image" Target="../media/image9.jpeg"/><Relationship Id="rId25" Type="http://schemas.openxmlformats.org/officeDocument/2006/relationships/image" Target="../media/image3.png"/><Relationship Id="rId2" Type="http://schemas.openxmlformats.org/officeDocument/2006/relationships/slide" Target="slide21.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9.xml"/><Relationship Id="rId24" Type="http://schemas.openxmlformats.org/officeDocument/2006/relationships/image" Target="../media/image16.png"/><Relationship Id="rId5" Type="http://schemas.openxmlformats.org/officeDocument/2006/relationships/slide" Target="slide8.xml"/><Relationship Id="rId15" Type="http://schemas.openxmlformats.org/officeDocument/2006/relationships/image" Target="../media/image7.png"/><Relationship Id="rId23" Type="http://schemas.openxmlformats.org/officeDocument/2006/relationships/image" Target="../media/image15.png"/><Relationship Id="rId10" Type="http://schemas.openxmlformats.org/officeDocument/2006/relationships/slide" Target="slide18.xml"/><Relationship Id="rId19" Type="http://schemas.openxmlformats.org/officeDocument/2006/relationships/image" Target="../media/image11.jpeg"/><Relationship Id="rId4" Type="http://schemas.openxmlformats.org/officeDocument/2006/relationships/slide" Target="slide5.xml"/><Relationship Id="rId9" Type="http://schemas.openxmlformats.org/officeDocument/2006/relationships/slide" Target="slide17.xml"/><Relationship Id="rId14" Type="http://schemas.openxmlformats.org/officeDocument/2006/relationships/image" Target="../media/image6.png"/><Relationship Id="rId22"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hyperlink" Target="mailto:lmitchell@urbn.com" TargetMode="External"/><Relationship Id="rId7" Type="http://schemas.openxmlformats.org/officeDocument/2006/relationships/hyperlink" Target="mailto:jquinet@urbn.com" TargetMode="External"/><Relationship Id="rId12" Type="http://schemas.openxmlformats.org/officeDocument/2006/relationships/image" Target="../media/image21.png"/><Relationship Id="rId2" Type="http://schemas.openxmlformats.org/officeDocument/2006/relationships/hyperlink" Target="mailto:epoisler@urbn.com" TargetMode="External"/><Relationship Id="rId1" Type="http://schemas.openxmlformats.org/officeDocument/2006/relationships/slideLayout" Target="../slideLayouts/slideLayout2.xml"/><Relationship Id="rId6" Type="http://schemas.openxmlformats.org/officeDocument/2006/relationships/hyperlink" Target="mailto:afasanella@urbn.com" TargetMode="External"/><Relationship Id="rId11" Type="http://schemas.openxmlformats.org/officeDocument/2006/relationships/image" Target="../media/image20.png"/><Relationship Id="rId5" Type="http://schemas.openxmlformats.org/officeDocument/2006/relationships/hyperlink" Target="mailto:eschwartz@urbn.com" TargetMode="External"/><Relationship Id="rId10" Type="http://schemas.openxmlformats.org/officeDocument/2006/relationships/image" Target="../media/image19.jpeg"/><Relationship Id="rId4" Type="http://schemas.openxmlformats.org/officeDocument/2006/relationships/hyperlink" Target="mailto:ecarr@urbn.com" TargetMode="External"/><Relationship Id="rId9" Type="http://schemas.openxmlformats.org/officeDocument/2006/relationships/image" Target="../media/image18.jpe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1000" r="-64000"/>
          </a:stretch>
        </a:blipFill>
        <a:effectLst/>
      </p:bgPr>
    </p:bg>
    <p:spTree>
      <p:nvGrpSpPr>
        <p:cNvPr id="1" name=""/>
        <p:cNvGrpSpPr/>
        <p:nvPr/>
      </p:nvGrpSpPr>
      <p:grpSpPr>
        <a:xfrm>
          <a:off x="0" y="0"/>
          <a:ext cx="0" cy="0"/>
          <a:chOff x="0" y="0"/>
          <a:chExt cx="0" cy="0"/>
        </a:xfrm>
      </p:grpSpPr>
      <p:sp>
        <p:nvSpPr>
          <p:cNvPr id="4" name="Text Box 4"/>
          <p:cNvSpPr txBox="1">
            <a:spLocks noGrp="1"/>
          </p:cNvSpPr>
          <p:nvPr>
            <p:ph type="ctrTitle"/>
          </p:nvPr>
        </p:nvSpPr>
        <p:spPr>
          <a:xfrm>
            <a:off x="0" y="2420207"/>
            <a:ext cx="7589838" cy="854439"/>
          </a:xfrm>
          <a:prstGeom prst="rect">
            <a:avLst/>
          </a:prstGeom>
          <a:noFill/>
          <a:ln>
            <a:noFill/>
          </a:ln>
        </p:spPr>
        <p:txBody>
          <a:bodyPr rot="0" spcFirstLastPara="0" vert="horz" wrap="square" lIns="91440" tIns="45720" rIns="91440" bIns="45720" numCol="1" spcCol="0" rtlCol="0" fromWordArt="0" anchor="b" anchorCtr="0" forceAA="0" compatLnSpc="1">
            <a:prstTxWarp prst="textNoShape">
              <a:avLst/>
            </a:prstTxWarp>
            <a:noAutofit/>
          </a:bodyPr>
          <a:lstStyle/>
          <a:p>
            <a:pPr>
              <a:lnSpc>
                <a:spcPct val="107000"/>
              </a:lnSpc>
              <a:spcBef>
                <a:spcPts val="0"/>
              </a:spcBef>
              <a:spcAft>
                <a:spcPts val="800"/>
              </a:spcAft>
            </a:pPr>
            <a:r>
              <a:rPr lang="en-US" sz="6000" cap="small" dirty="0">
                <a:solidFill>
                  <a:srgbClr val="FFFFFF"/>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Inbound Transportation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33551" y="162836"/>
            <a:ext cx="875665" cy="875665"/>
          </a:xfrm>
          <a:prstGeom prst="rect">
            <a:avLst/>
          </a:prstGeom>
        </p:spPr>
      </p:pic>
      <p:sp>
        <p:nvSpPr>
          <p:cNvPr id="3" name="Rectangle 2"/>
          <p:cNvSpPr/>
          <p:nvPr/>
        </p:nvSpPr>
        <p:spPr>
          <a:xfrm>
            <a:off x="2358660" y="2844887"/>
            <a:ext cx="2872518" cy="1015663"/>
          </a:xfrm>
          <a:prstGeom prst="rect">
            <a:avLst/>
          </a:prstGeom>
        </p:spPr>
        <p:txBody>
          <a:bodyPr wrap="none">
            <a:spAutoFit/>
          </a:bodyPr>
          <a:lstStyle/>
          <a:p>
            <a:r>
              <a:rPr lang="en-US" sz="6000" cap="small" dirty="0">
                <a:solidFill>
                  <a:srgbClr val="FFFFFF"/>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Playbook</a:t>
            </a:r>
            <a:endParaRPr lang="en-US" sz="6000" dirty="0"/>
          </a:p>
        </p:txBody>
      </p:sp>
      <p:sp>
        <p:nvSpPr>
          <p:cNvPr id="5" name="Slide Number Placeholder 4">
            <a:extLst>
              <a:ext uri="{FF2B5EF4-FFF2-40B4-BE49-F238E27FC236}">
                <a16:creationId xmlns:a16="http://schemas.microsoft.com/office/drawing/2014/main" id="{D6D1580D-8514-49A5-8433-C0F554E0B784}"/>
              </a:ext>
            </a:extLst>
          </p:cNvPr>
          <p:cNvSpPr>
            <a:spLocks noGrp="1"/>
          </p:cNvSpPr>
          <p:nvPr>
            <p:ph type="sldNum" sz="quarter" idx="12"/>
          </p:nvPr>
        </p:nvSpPr>
        <p:spPr/>
        <p:txBody>
          <a:bodyPr/>
          <a:lstStyle/>
          <a:p>
            <a:fld id="{62CD0CA6-4489-4034-8A26-34C7F83CE7EF}" type="slidenum">
              <a:rPr lang="en-US" smtClean="0"/>
              <a:t>1</a:t>
            </a:fld>
            <a:endParaRPr lang="en-US" dirty="0"/>
          </a:p>
        </p:txBody>
      </p:sp>
      <p:pic>
        <p:nvPicPr>
          <p:cNvPr id="7" name="Picture 6">
            <a:extLst>
              <a:ext uri="{FF2B5EF4-FFF2-40B4-BE49-F238E27FC236}">
                <a16:creationId xmlns:a16="http://schemas.microsoft.com/office/drawing/2014/main" id="{E5E04853-08BD-49EF-AEBE-6CF0CF7E3A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22765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8ED80B-2775-4E24-B508-B99EEAA3A5A3}"/>
              </a:ext>
            </a:extLst>
          </p:cNvPr>
          <p:cNvSpPr>
            <a:spLocks noGrp="1"/>
          </p:cNvSpPr>
          <p:nvPr>
            <p:ph type="sldNum" sz="quarter" idx="12"/>
          </p:nvPr>
        </p:nvSpPr>
        <p:spPr/>
        <p:txBody>
          <a:bodyPr/>
          <a:lstStyle/>
          <a:p>
            <a:fld id="{62CD0CA6-4489-4034-8A26-34C7F83CE7EF}" type="slidenum">
              <a:rPr lang="en-US" smtClean="0"/>
              <a:t>10</a:t>
            </a:fld>
            <a:endParaRPr lang="en-US" dirty="0"/>
          </a:p>
        </p:txBody>
      </p:sp>
      <p:pic>
        <p:nvPicPr>
          <p:cNvPr id="5" name="Picture 4">
            <a:extLst>
              <a:ext uri="{FF2B5EF4-FFF2-40B4-BE49-F238E27FC236}">
                <a16:creationId xmlns:a16="http://schemas.microsoft.com/office/drawing/2014/main" id="{8ECEB255-9503-4219-8668-E458F72AACB2}"/>
              </a:ext>
            </a:extLst>
          </p:cNvPr>
          <p:cNvPicPr>
            <a:picLocks noChangeAspect="1"/>
          </p:cNvPicPr>
          <p:nvPr/>
        </p:nvPicPr>
        <p:blipFill>
          <a:blip r:embed="rId2"/>
          <a:stretch>
            <a:fillRect/>
          </a:stretch>
        </p:blipFill>
        <p:spPr>
          <a:xfrm>
            <a:off x="105169" y="196598"/>
            <a:ext cx="7379501" cy="9482642"/>
          </a:xfrm>
          <a:prstGeom prst="rect">
            <a:avLst/>
          </a:prstGeom>
        </p:spPr>
      </p:pic>
      <p:pic>
        <p:nvPicPr>
          <p:cNvPr id="4" name="Picture 3">
            <a:extLst>
              <a:ext uri="{FF2B5EF4-FFF2-40B4-BE49-F238E27FC236}">
                <a16:creationId xmlns:a16="http://schemas.microsoft.com/office/drawing/2014/main" id="{E92DD065-0D3C-46DF-8C23-008DC44C83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89616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4619" y="480079"/>
            <a:ext cx="5700600" cy="584775"/>
          </a:xfrm>
          <a:prstGeom prst="rect">
            <a:avLst/>
          </a:prstGeom>
        </p:spPr>
        <p:txBody>
          <a:bodyPr wrap="none">
            <a:spAutoFit/>
          </a:bodyPr>
          <a:lstStyle/>
          <a:p>
            <a:r>
              <a:rPr lang="en-US" sz="3200" b="1" cap="small" dirty="0">
                <a:latin typeface="+mj-lt"/>
                <a:cs typeface="Times New Roman" panose="02020603050405020304" pitchFamily="18" charset="0"/>
              </a:rPr>
              <a:t>Inbound Transportation - Guidance</a:t>
            </a:r>
            <a:endParaRPr lang="en-US" sz="3200" b="1" dirty="0">
              <a:solidFill>
                <a:srgbClr val="FF0000"/>
              </a:solidFill>
              <a:latin typeface="+mj-lt"/>
            </a:endParaRPr>
          </a:p>
        </p:txBody>
      </p:sp>
      <p:grpSp>
        <p:nvGrpSpPr>
          <p:cNvPr id="88" name="Group 87"/>
          <p:cNvGrpSpPr/>
          <p:nvPr/>
        </p:nvGrpSpPr>
        <p:grpSpPr>
          <a:xfrm>
            <a:off x="105649" y="1178891"/>
            <a:ext cx="7450443" cy="3808244"/>
            <a:chOff x="65089" y="5081007"/>
            <a:chExt cx="7321893" cy="3718954"/>
          </a:xfrm>
        </p:grpSpPr>
        <p:grpSp>
          <p:nvGrpSpPr>
            <p:cNvPr id="66" name="Group 65"/>
            <p:cNvGrpSpPr/>
            <p:nvPr/>
          </p:nvGrpSpPr>
          <p:grpSpPr>
            <a:xfrm>
              <a:off x="65089" y="5418097"/>
              <a:ext cx="7321893" cy="701526"/>
              <a:chOff x="114454" y="5418097"/>
              <a:chExt cx="7321893" cy="701526"/>
            </a:xfrm>
          </p:grpSpPr>
          <p:sp>
            <p:nvSpPr>
              <p:cNvPr id="35" name="Chevron 34"/>
              <p:cNvSpPr/>
              <p:nvPr/>
            </p:nvSpPr>
            <p:spPr>
              <a:xfrm>
                <a:off x="114454" y="5419561"/>
                <a:ext cx="1716353" cy="700062"/>
              </a:xfrm>
              <a:prstGeom prst="chevron">
                <a:avLst/>
              </a:prstGeom>
              <a:solidFill>
                <a:srgbClr val="173A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en-US" sz="1200" b="1" dirty="0"/>
                  <a:t>Go to TradeStone Dashboard</a:t>
                </a:r>
              </a:p>
            </p:txBody>
          </p:sp>
          <p:sp>
            <p:nvSpPr>
              <p:cNvPr id="58" name="Chevron 57"/>
              <p:cNvSpPr/>
              <p:nvPr/>
            </p:nvSpPr>
            <p:spPr>
              <a:xfrm>
                <a:off x="1441003" y="5418097"/>
                <a:ext cx="1854104" cy="688164"/>
              </a:xfrm>
              <a:prstGeom prst="chevron">
                <a:avLst/>
              </a:prstGeom>
              <a:solidFill>
                <a:srgbClr val="1D696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en-US" sz="1200" b="1" dirty="0">
                    <a:latin typeface="Calibri" panose="020F0502020204030204" pitchFamily="34" charset="0"/>
                    <a:ea typeface="Calibri" panose="020F0502020204030204" pitchFamily="34" charset="0"/>
                    <a:cs typeface="Times New Roman" panose="02020603050405020304" pitchFamily="18" charset="0"/>
                  </a:rPr>
                  <a:t>Use “NEW-Import PO List” or “Ship Status -New” query</a:t>
                </a:r>
                <a:endParaRPr lang="en-US" sz="1200" b="1" dirty="0"/>
              </a:p>
            </p:txBody>
          </p:sp>
          <p:sp>
            <p:nvSpPr>
              <p:cNvPr id="59" name="Chevron 58"/>
              <p:cNvSpPr/>
              <p:nvPr/>
            </p:nvSpPr>
            <p:spPr>
              <a:xfrm>
                <a:off x="2913960" y="5419561"/>
                <a:ext cx="1744150" cy="700062"/>
              </a:xfrm>
              <a:prstGeom prst="chevron">
                <a:avLst/>
              </a:prstGeom>
              <a:solidFill>
                <a:srgbClr val="3A866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en-US" sz="1200" b="1" dirty="0">
                    <a:latin typeface="Calibri" panose="020F0502020204030204" pitchFamily="34" charset="0"/>
                    <a:ea typeface="Calibri" panose="020F0502020204030204" pitchFamily="34" charset="0"/>
                    <a:cs typeface="Times New Roman" panose="02020603050405020304" pitchFamily="18" charset="0"/>
                  </a:rPr>
                  <a:t>Comments will only appear if:</a:t>
                </a:r>
                <a:endParaRPr lang="en-US" sz="1200" b="1" dirty="0"/>
              </a:p>
            </p:txBody>
          </p:sp>
          <p:sp>
            <p:nvSpPr>
              <p:cNvPr id="60" name="Chevron 59"/>
              <p:cNvSpPr/>
              <p:nvPr/>
            </p:nvSpPr>
            <p:spPr>
              <a:xfrm>
                <a:off x="4320063" y="5419561"/>
                <a:ext cx="1802346" cy="700062"/>
              </a:xfrm>
              <a:prstGeom prst="chevron">
                <a:avLst/>
              </a:prstGeom>
              <a:solidFill>
                <a:srgbClr val="329A3E"/>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en-US" sz="1200" b="1" dirty="0">
                    <a:latin typeface="Calibri" panose="020F0502020204030204" pitchFamily="34" charset="0"/>
                    <a:ea typeface="Calibri" panose="020F0502020204030204" pitchFamily="34" charset="0"/>
                    <a:cs typeface="Times New Roman" panose="02020603050405020304" pitchFamily="18" charset="0"/>
                  </a:rPr>
                  <a:t>POs shipped via FedEx courier:</a:t>
                </a:r>
                <a:endParaRPr lang="en-US" sz="1200" b="1" dirty="0"/>
              </a:p>
            </p:txBody>
          </p:sp>
          <p:sp>
            <p:nvSpPr>
              <p:cNvPr id="61" name="Chevron 60"/>
              <p:cNvSpPr/>
              <p:nvPr/>
            </p:nvSpPr>
            <p:spPr>
              <a:xfrm>
                <a:off x="5717275" y="5419561"/>
                <a:ext cx="1719072" cy="700062"/>
              </a:xfrm>
              <a:prstGeom prst="chevron">
                <a:avLst/>
              </a:prstGeom>
              <a:solidFill>
                <a:srgbClr val="69C21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en-US" sz="1200" b="1" dirty="0">
                    <a:latin typeface="Calibri" panose="020F0502020204030204" pitchFamily="34" charset="0"/>
                    <a:ea typeface="Calibri" panose="020F0502020204030204" pitchFamily="34" charset="0"/>
                    <a:cs typeface="Times New Roman" panose="02020603050405020304" pitchFamily="18" charset="0"/>
                  </a:rPr>
                  <a:t>To identify FedEx courier POs in TradeStone:</a:t>
                </a:r>
                <a:endParaRPr lang="en-US" sz="1200" b="1" dirty="0"/>
              </a:p>
            </p:txBody>
          </p:sp>
        </p:grpSp>
        <p:sp>
          <p:nvSpPr>
            <p:cNvPr id="62" name="Rectangle 61"/>
            <p:cNvSpPr/>
            <p:nvPr/>
          </p:nvSpPr>
          <p:spPr>
            <a:xfrm>
              <a:off x="66652" y="6119623"/>
              <a:ext cx="1371600" cy="2680338"/>
            </a:xfrm>
            <a:prstGeom prst="rect">
              <a:avLst/>
            </a:prstGeom>
            <a:solidFill>
              <a:srgbClr val="C7DDF1"/>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45720" tIns="45720" rIns="45720" bIns="45720" anchor="t"/>
            <a:lstStyle/>
            <a:p>
              <a:pPr marL="171445" lvl="1" indent="-171445">
                <a:buFont typeface="Wingdings" panose="05000000000000000000" pitchFamily="2" charset="2"/>
                <a:buChar char="§"/>
              </a:pPr>
              <a:r>
                <a:rPr lang="en-US" sz="1200" dirty="0"/>
                <a:t>Verify booking date in Tradestone</a:t>
              </a:r>
            </a:p>
            <a:p>
              <a:pPr marL="171445" lvl="1" indent="-171445">
                <a:buFont typeface="Wingdings" panose="05000000000000000000" pitchFamily="2" charset="2"/>
                <a:buChar char="§"/>
              </a:pPr>
              <a:r>
                <a:rPr lang="en-US" sz="1200" dirty="0"/>
                <a:t>Was this booked?</a:t>
              </a:r>
            </a:p>
            <a:p>
              <a:pPr marL="171445" lvl="1" indent="-171445">
                <a:buFont typeface="Wingdings" panose="05000000000000000000" pitchFamily="2" charset="2"/>
                <a:buChar char="§"/>
              </a:pPr>
              <a:r>
                <a:rPr lang="en-US" sz="1200" dirty="0"/>
                <a:t>If Yes?  </a:t>
              </a:r>
            </a:p>
            <a:p>
              <a:pPr marL="171445" lvl="1" indent="-171445">
                <a:buFont typeface="Wingdings" panose="05000000000000000000" pitchFamily="2" charset="2"/>
                <a:buChar char="§"/>
              </a:pPr>
              <a:r>
                <a:rPr lang="en-US" sz="1200" dirty="0"/>
                <a:t>If No? </a:t>
              </a:r>
            </a:p>
            <a:p>
              <a:pPr marL="171445" lvl="1" indent="-171445">
                <a:buFont typeface="Wingdings" panose="05000000000000000000" pitchFamily="2" charset="2"/>
                <a:buChar char="§"/>
              </a:pPr>
              <a:r>
                <a:rPr lang="en-US" sz="1200" dirty="0"/>
                <a:t>Was this handed over to the forwarder?</a:t>
              </a:r>
            </a:p>
            <a:p>
              <a:pPr marL="171445" lvl="1" indent="-171445">
                <a:buFont typeface="Wingdings" panose="05000000000000000000" pitchFamily="2" charset="2"/>
                <a:buChar char="§"/>
              </a:pPr>
              <a:r>
                <a:rPr lang="en-US" sz="1200" dirty="0"/>
                <a:t>If TradeStone is blank, contact vendor.</a:t>
              </a:r>
            </a:p>
            <a:p>
              <a:pPr marL="171445" lvl="1" indent="-171445">
                <a:buFont typeface="Wingdings" panose="05000000000000000000" pitchFamily="2" charset="2"/>
                <a:buChar char="§"/>
              </a:pPr>
              <a:r>
                <a:rPr lang="en-US" sz="1200" dirty="0"/>
                <a:t>See </a:t>
              </a:r>
              <a:r>
                <a:rPr lang="en-US" sz="1200" dirty="0">
                  <a:hlinkClick r:id="rId2" action="ppaction://hlinksldjump"/>
                </a:rPr>
                <a:t>FAQ</a:t>
              </a:r>
              <a:r>
                <a:rPr lang="en-US" sz="1200" dirty="0"/>
                <a:t> section</a:t>
              </a:r>
            </a:p>
          </p:txBody>
        </p:sp>
        <p:sp>
          <p:nvSpPr>
            <p:cNvPr id="63" name="Rectangle 62"/>
            <p:cNvSpPr/>
            <p:nvPr/>
          </p:nvSpPr>
          <p:spPr>
            <a:xfrm>
              <a:off x="1469007" y="6119623"/>
              <a:ext cx="1371600" cy="2680338"/>
            </a:xfrm>
            <a:prstGeom prst="rect">
              <a:avLst/>
            </a:prstGeom>
            <a:solidFill>
              <a:srgbClr val="BDEBED"/>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45720" tIns="45720" rIns="45720" bIns="45720" anchor="t"/>
            <a:lstStyle/>
            <a:p>
              <a:pPr marL="171445" lvl="1" indent="-171445">
                <a:buFont typeface="Wingdings" panose="05000000000000000000" pitchFamily="2" charset="2"/>
                <a:buChar char="§"/>
              </a:pPr>
              <a:r>
                <a:rPr lang="en-US" sz="1200" dirty="0"/>
                <a:t>Reach out to IT if you do not have access to these queries.</a:t>
              </a:r>
            </a:p>
            <a:p>
              <a:pPr marL="171445" lvl="1" indent="-171445">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Transportation status comments with ETAs to the DC /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Performance Team </a:t>
              </a:r>
              <a:r>
                <a:rPr lang="en-US" sz="1200" dirty="0">
                  <a:latin typeface="Calibri" panose="020F0502020204030204" pitchFamily="34" charset="0"/>
                  <a:ea typeface="Calibri" panose="020F0502020204030204" pitchFamily="34" charset="0"/>
                  <a:cs typeface="Times New Roman" panose="02020603050405020304" pitchFamily="18" charset="0"/>
                </a:rPr>
                <a:t> will also appear in these queries.</a:t>
              </a:r>
              <a:endParaRPr lang="en-US" sz="1200" dirty="0"/>
            </a:p>
          </p:txBody>
        </p:sp>
        <p:sp>
          <p:nvSpPr>
            <p:cNvPr id="64" name="Rectangle 63"/>
            <p:cNvSpPr/>
            <p:nvPr/>
          </p:nvSpPr>
          <p:spPr>
            <a:xfrm>
              <a:off x="2867150" y="6119623"/>
              <a:ext cx="1371600" cy="2680338"/>
            </a:xfrm>
            <a:prstGeom prst="rect">
              <a:avLst/>
            </a:prstGeom>
            <a:solidFill>
              <a:srgbClr val="BCE2D0"/>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45720" tIns="45720" rIns="45720" bIns="45720" anchor="t"/>
            <a:lstStyle/>
            <a:p>
              <a:pPr marL="171445" lvl="1" indent="-171445">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The shipment is in transit.</a:t>
              </a:r>
            </a:p>
            <a:p>
              <a:pPr marL="171445" lvl="1" indent="-171445">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The “Container/ HAWB” field is populated with data.</a:t>
              </a:r>
            </a:p>
            <a:p>
              <a:pPr marL="171445" lvl="1" indent="-171445">
                <a:buFont typeface="Wingdings" panose="05000000000000000000" pitchFamily="2" charset="2"/>
                <a:buChar char="§"/>
              </a:pPr>
              <a:r>
                <a:rPr lang="en-US" sz="1200" dirty="0">
                  <a:latin typeface="Calibri" panose="020F0502020204030204" pitchFamily="34" charset="0"/>
                  <a:cs typeface="Times New Roman" panose="02020603050405020304" pitchFamily="18" charset="0"/>
                </a:rPr>
                <a:t>Note: only air, ocean &amp; trucks from PT Transload will have comments.</a:t>
              </a:r>
              <a:endParaRPr lang="en-US" sz="1200" dirty="0"/>
            </a:p>
          </p:txBody>
        </p:sp>
        <p:sp>
          <p:nvSpPr>
            <p:cNvPr id="65" name="Rectangle 64"/>
            <p:cNvSpPr/>
            <p:nvPr/>
          </p:nvSpPr>
          <p:spPr>
            <a:xfrm>
              <a:off x="4266142" y="6119623"/>
              <a:ext cx="1371600" cy="2680338"/>
            </a:xfrm>
            <a:prstGeom prst="rect">
              <a:avLst/>
            </a:prstGeom>
            <a:solidFill>
              <a:srgbClr val="CAEECE"/>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45720" tIns="45720" rIns="45720" bIns="45720" anchor="t"/>
            <a:lstStyle/>
            <a:p>
              <a:pPr marL="171445" lvl="1" indent="-171445">
                <a:buFont typeface="Wingdings" panose="05000000000000000000" pitchFamily="2" charset="2"/>
                <a:buChar char="§"/>
              </a:pPr>
              <a:r>
                <a:rPr lang="en-US" sz="1200" dirty="0"/>
                <a:t>Will not have comments in TradeStone</a:t>
              </a:r>
            </a:p>
          </p:txBody>
        </p:sp>
        <p:sp>
          <p:nvSpPr>
            <p:cNvPr id="67" name="Rectangle 66"/>
            <p:cNvSpPr/>
            <p:nvPr/>
          </p:nvSpPr>
          <p:spPr>
            <a:xfrm>
              <a:off x="5670849" y="6119623"/>
              <a:ext cx="1371600" cy="2680338"/>
            </a:xfrm>
            <a:prstGeom prst="rect">
              <a:avLst/>
            </a:prstGeom>
            <a:solidFill>
              <a:srgbClr val="E2FBC9"/>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45720" tIns="45720" rIns="45720" bIns="45720" anchor="t"/>
            <a:lstStyle/>
            <a:p>
              <a:pPr marL="171445" lvl="1" indent="-171445">
                <a:buFont typeface="Wingdings" panose="05000000000000000000" pitchFamily="2" charset="2"/>
                <a:buChar char="§"/>
              </a:pPr>
              <a:r>
                <a:rPr lang="en-US" sz="1200" dirty="0"/>
                <a:t>Look for “FEDERAL EXPRESS” as the forwarder</a:t>
              </a:r>
            </a:p>
            <a:p>
              <a:pPr marL="171445" lvl="1" indent="-171445">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In the “ctnr /HAWB” column, if the populated data is a 12-digit number (no letters), that is a FedEx tracking # and can be looked up on fedex.com</a:t>
              </a:r>
            </a:p>
          </p:txBody>
        </p:sp>
        <p:sp>
          <p:nvSpPr>
            <p:cNvPr id="87" name="Rectangle 86"/>
            <p:cNvSpPr/>
            <p:nvPr/>
          </p:nvSpPr>
          <p:spPr>
            <a:xfrm>
              <a:off x="65089" y="5081007"/>
              <a:ext cx="2503790" cy="330616"/>
            </a:xfrm>
            <a:prstGeom prst="rect">
              <a:avLst/>
            </a:prstGeom>
          </p:spPr>
          <p:txBody>
            <a:bodyPr wrap="none">
              <a:spAutoFit/>
            </a:bodyPr>
            <a:lstStyle/>
            <a:p>
              <a:pPr>
                <a:spcAft>
                  <a:spcPts val="6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How to track &amp; trace a PO…</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p:cNvSpPr txBox="1"/>
          <p:nvPr/>
        </p:nvSpPr>
        <p:spPr>
          <a:xfrm>
            <a:off x="209926" y="5540953"/>
            <a:ext cx="5442857" cy="830997"/>
          </a:xfrm>
          <a:prstGeom prst="rect">
            <a:avLst/>
          </a:prstGeom>
          <a:noFill/>
        </p:spPr>
        <p:txBody>
          <a:bodyPr wrap="square" rtlCol="0">
            <a:spAutoFit/>
          </a:bodyPr>
          <a:lstStyle/>
          <a:p>
            <a:pPr lvl="0"/>
            <a:r>
              <a:rPr lang="en-US" sz="1600" b="1" i="1" dirty="0">
                <a:latin typeface="Calibri" panose="020F0502020204030204" pitchFamily="34" charset="0"/>
                <a:ea typeface="Calibri" panose="020F0502020204030204" pitchFamily="34" charset="0"/>
                <a:cs typeface="Times New Roman" panose="02020603050405020304" pitchFamily="18" charset="0"/>
                <a:hlinkClick r:id="rId4" action="ppaction://hlinkfile"/>
              </a:rPr>
              <a:t>Transit Matrix</a:t>
            </a:r>
            <a:endParaRPr lang="en-US" sz="1600" b="1" i="1" dirty="0">
              <a:latin typeface="Calibri" panose="020F0502020204030204" pitchFamily="34" charset="0"/>
              <a:ea typeface="Calibri" panose="020F0502020204030204" pitchFamily="34" charset="0"/>
              <a:cs typeface="Times New Roman" panose="02020603050405020304" pitchFamily="18" charset="0"/>
            </a:endParaRPr>
          </a:p>
          <a:p>
            <a:pPr lvl="0"/>
            <a:endParaRPr lang="en-US" sz="1600" b="1" i="1" dirty="0">
              <a:latin typeface="Calibri" panose="020F0502020204030204" pitchFamily="34" charset="0"/>
              <a:cs typeface="Times New Roman" panose="02020603050405020304" pitchFamily="18" charset="0"/>
            </a:endParaRPr>
          </a:p>
          <a:p>
            <a:pPr lvl="0"/>
            <a:r>
              <a:rPr lang="fr-FR" sz="1600" b="1" i="1" dirty="0">
                <a:latin typeface="Calibri" panose="020F0502020204030204" pitchFamily="34" charset="0"/>
                <a:cs typeface="Times New Roman" panose="02020603050405020304" pitchFamily="18" charset="0"/>
              </a:rPr>
              <a:t>S:\Import Transportation Information\TRANSIT MATRIX</a:t>
            </a:r>
            <a:endParaRPr lang="en-US" sz="1600" b="1" i="1" dirty="0"/>
          </a:p>
        </p:txBody>
      </p:sp>
      <p:sp>
        <p:nvSpPr>
          <p:cNvPr id="52" name="Rectangle 51"/>
          <p:cNvSpPr/>
          <p:nvPr/>
        </p:nvSpPr>
        <p:spPr>
          <a:xfrm>
            <a:off x="105649" y="8999554"/>
            <a:ext cx="7296785" cy="307777"/>
          </a:xfrm>
          <a:prstGeom prst="rect">
            <a:avLst/>
          </a:prstGeom>
        </p:spPr>
        <p:txBody>
          <a:bodyPr wrap="square">
            <a:spAutoFit/>
          </a:bodyPr>
          <a:lstStyle/>
          <a:p>
            <a:r>
              <a:rPr lang="en-US" sz="1400" b="1" dirty="0">
                <a:sym typeface="Wingdings" panose="05000000000000000000" pitchFamily="2" charset="2"/>
              </a:rPr>
              <a:t>NOTE: </a:t>
            </a:r>
            <a:r>
              <a:rPr lang="en-US" sz="1400" dirty="0">
                <a:sym typeface="Wingdings" panose="05000000000000000000" pitchFamily="2" charset="2"/>
              </a:rPr>
              <a:t>For inquiries in regards to the Ocean Guaranteed Service, please contact Transportation</a:t>
            </a:r>
            <a:endParaRPr lang="en-US" sz="1400" b="1" dirty="0">
              <a:sym typeface="Wingdings" panose="05000000000000000000" pitchFamily="2" charset="2"/>
            </a:endParaRPr>
          </a:p>
        </p:txBody>
      </p:sp>
      <p:sp>
        <p:nvSpPr>
          <p:cNvPr id="5" name="Slide Number Placeholder 4">
            <a:extLst>
              <a:ext uri="{FF2B5EF4-FFF2-40B4-BE49-F238E27FC236}">
                <a16:creationId xmlns:a16="http://schemas.microsoft.com/office/drawing/2014/main" id="{978294FD-1202-4481-AF0E-45F3DE27895F}"/>
              </a:ext>
            </a:extLst>
          </p:cNvPr>
          <p:cNvSpPr>
            <a:spLocks noGrp="1"/>
          </p:cNvSpPr>
          <p:nvPr>
            <p:ph type="sldNum" sz="quarter" idx="12"/>
          </p:nvPr>
        </p:nvSpPr>
        <p:spPr/>
        <p:txBody>
          <a:bodyPr/>
          <a:lstStyle/>
          <a:p>
            <a:fld id="{62CD0CA6-4489-4034-8A26-34C7F83CE7EF}" type="slidenum">
              <a:rPr lang="en-US" smtClean="0"/>
              <a:t>11</a:t>
            </a:fld>
            <a:endParaRPr lang="en-US" dirty="0"/>
          </a:p>
        </p:txBody>
      </p:sp>
      <p:pic>
        <p:nvPicPr>
          <p:cNvPr id="19" name="Picture 18">
            <a:extLst>
              <a:ext uri="{FF2B5EF4-FFF2-40B4-BE49-F238E27FC236}">
                <a16:creationId xmlns:a16="http://schemas.microsoft.com/office/drawing/2014/main" id="{C695E2A9-2172-4658-8389-1DF75C0CB85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94489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7CA1-2B83-48DC-9542-E9710CE1983F}"/>
              </a:ext>
            </a:extLst>
          </p:cNvPr>
          <p:cNvSpPr>
            <a:spLocks noGrp="1"/>
          </p:cNvSpPr>
          <p:nvPr>
            <p:ph type="title"/>
          </p:nvPr>
        </p:nvSpPr>
        <p:spPr>
          <a:xfrm>
            <a:off x="1712251" y="144157"/>
            <a:ext cx="3962797" cy="341543"/>
          </a:xfrm>
        </p:spPr>
        <p:txBody>
          <a:bodyPr>
            <a:normAutofit/>
          </a:bodyPr>
          <a:lstStyle/>
          <a:p>
            <a:pPr algn="ctr"/>
            <a:r>
              <a:rPr lang="en-US" sz="1743" b="1" dirty="0">
                <a:latin typeface="+mn-lt"/>
                <a:cs typeface="Arial" panose="020B0604020202020204" pitchFamily="34" charset="0"/>
              </a:rPr>
              <a:t>Important Milestones in TradeStone</a:t>
            </a:r>
          </a:p>
        </p:txBody>
      </p:sp>
      <p:sp>
        <p:nvSpPr>
          <p:cNvPr id="11" name="Rectangle: Rounded Corners 10">
            <a:extLst>
              <a:ext uri="{FF2B5EF4-FFF2-40B4-BE49-F238E27FC236}">
                <a16:creationId xmlns:a16="http://schemas.microsoft.com/office/drawing/2014/main" id="{E1BEAFC9-E21A-4173-B5DB-3BA8C48E6838}"/>
              </a:ext>
            </a:extLst>
          </p:cNvPr>
          <p:cNvSpPr/>
          <p:nvPr/>
        </p:nvSpPr>
        <p:spPr>
          <a:xfrm>
            <a:off x="197383" y="795509"/>
            <a:ext cx="1959905" cy="1563352"/>
          </a:xfrm>
          <a:prstGeom prst="roundRect">
            <a:avLst/>
          </a:prstGeom>
          <a:solidFill>
            <a:srgbClr val="C3D69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latin typeface="Calibri" panose="020F0502020204030204"/>
                <a:cs typeface="Arial" panose="020B0604020202020204" pitchFamily="34" charset="0"/>
              </a:rPr>
              <a:t>Date the vendor completes booking with freight forwarder.</a:t>
            </a:r>
          </a:p>
          <a:p>
            <a:pPr defTabSz="284599">
              <a:spcAft>
                <a:spcPts val="374"/>
              </a:spcAft>
            </a:pPr>
            <a:r>
              <a:rPr lang="en-US" sz="1200" dirty="0">
                <a:solidFill>
                  <a:prstClr val="black"/>
                </a:solidFill>
                <a:latin typeface="Calibri" panose="020F0502020204030204"/>
                <a:cs typeface="Arial" panose="020B0604020202020204" pitchFamily="34" charset="0"/>
              </a:rPr>
              <a:t>*Check with the vendor if the required booking date has past and data field is blank.</a:t>
            </a:r>
          </a:p>
        </p:txBody>
      </p:sp>
      <p:sp>
        <p:nvSpPr>
          <p:cNvPr id="12" name="Rectangle: Rounded Corners 11">
            <a:extLst>
              <a:ext uri="{FF2B5EF4-FFF2-40B4-BE49-F238E27FC236}">
                <a16:creationId xmlns:a16="http://schemas.microsoft.com/office/drawing/2014/main" id="{962BB2B2-B375-47DC-9227-2A379E8AF65A}"/>
              </a:ext>
            </a:extLst>
          </p:cNvPr>
          <p:cNvSpPr/>
          <p:nvPr/>
        </p:nvSpPr>
        <p:spPr>
          <a:xfrm>
            <a:off x="5389101" y="795508"/>
            <a:ext cx="2003353" cy="1563352"/>
          </a:xfrm>
          <a:prstGeom prst="roundRect">
            <a:avLst/>
          </a:prstGeom>
          <a:solidFill>
            <a:srgbClr val="C3D69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latin typeface="Calibri" panose="020F0502020204030204"/>
                <a:cs typeface="Arial" panose="020B0604020202020204" pitchFamily="34" charset="0"/>
              </a:rPr>
              <a:t>Date the vendor turns over the PO to the freight forwarder at the origin FOB port.</a:t>
            </a:r>
          </a:p>
          <a:p>
            <a:pPr defTabSz="284599">
              <a:spcAft>
                <a:spcPts val="374"/>
              </a:spcAft>
            </a:pPr>
            <a:r>
              <a:rPr lang="en-US" sz="1200" dirty="0">
                <a:solidFill>
                  <a:prstClr val="black"/>
                </a:solidFill>
                <a:latin typeface="Calibri" panose="020F0502020204030204"/>
                <a:cs typeface="Arial" panose="020B0604020202020204" pitchFamily="34" charset="0"/>
              </a:rPr>
              <a:t>*Check with the vendor if the required ship date has past and data field is blank.</a:t>
            </a:r>
          </a:p>
        </p:txBody>
      </p:sp>
      <p:sp>
        <p:nvSpPr>
          <p:cNvPr id="13" name="Rectangle: Rounded Corners 12">
            <a:extLst>
              <a:ext uri="{FF2B5EF4-FFF2-40B4-BE49-F238E27FC236}">
                <a16:creationId xmlns:a16="http://schemas.microsoft.com/office/drawing/2014/main" id="{DFEFD4BD-2311-4010-A053-CDD6C20117B9}"/>
              </a:ext>
            </a:extLst>
          </p:cNvPr>
          <p:cNvSpPr/>
          <p:nvPr/>
        </p:nvSpPr>
        <p:spPr>
          <a:xfrm>
            <a:off x="4333182" y="6669028"/>
            <a:ext cx="2975311" cy="2452924"/>
          </a:xfrm>
          <a:prstGeom prst="roundRect">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latin typeface="Calibri" panose="020F0502020204030204"/>
                <a:cs typeface="Arial" panose="020B0604020202020204" pitchFamily="34" charset="0"/>
              </a:rPr>
              <a:t>*Allow 24 hours for air milestone information to populate in TradeStone</a:t>
            </a:r>
          </a:p>
          <a:p>
            <a:pPr defTabSz="284599">
              <a:spcAft>
                <a:spcPts val="374"/>
              </a:spcAft>
            </a:pPr>
            <a:r>
              <a:rPr lang="en-US" sz="1200" dirty="0">
                <a:solidFill>
                  <a:prstClr val="black"/>
                </a:solidFill>
                <a:latin typeface="Calibri" panose="020F0502020204030204"/>
                <a:cs typeface="Arial" panose="020B0604020202020204" pitchFamily="34" charset="0"/>
              </a:rPr>
              <a:t>*Allow three days for ocean booking, cargo receipt, export date and ETA POE information to populate in TradeStone. </a:t>
            </a:r>
          </a:p>
          <a:p>
            <a:pPr defTabSz="284599">
              <a:spcAft>
                <a:spcPts val="374"/>
              </a:spcAft>
            </a:pPr>
            <a:r>
              <a:rPr lang="en-US" sz="1200" dirty="0">
                <a:solidFill>
                  <a:prstClr val="black"/>
                </a:solidFill>
                <a:latin typeface="Calibri" panose="020F0502020204030204"/>
                <a:cs typeface="Arial" panose="020B0604020202020204" pitchFamily="34" charset="0"/>
              </a:rPr>
              <a:t>Allow 24 hours for ocean milestone information from the Actual POE and later to populate in TradeStone.</a:t>
            </a:r>
          </a:p>
          <a:p>
            <a:pPr defTabSz="569198"/>
            <a:r>
              <a:rPr lang="en-US" sz="1200" b="1" dirty="0">
                <a:solidFill>
                  <a:prstClr val="black"/>
                </a:solidFill>
                <a:cs typeface="Arial" panose="020B0604020202020204" pitchFamily="34" charset="0"/>
              </a:rPr>
              <a:t>TradeStone Queries to Use:</a:t>
            </a:r>
          </a:p>
          <a:p>
            <a:pPr marL="177874" indent="-177874" defTabSz="569198">
              <a:buFont typeface="Arial" panose="020B0604020202020204" pitchFamily="34" charset="0"/>
              <a:buChar char="•"/>
            </a:pPr>
            <a:r>
              <a:rPr lang="en-US" sz="1200" b="1" dirty="0">
                <a:solidFill>
                  <a:prstClr val="black"/>
                </a:solidFill>
                <a:cs typeface="Arial" panose="020B0604020202020204" pitchFamily="34" charset="0"/>
              </a:rPr>
              <a:t>NEW - Import PO List</a:t>
            </a:r>
          </a:p>
          <a:p>
            <a:pPr marL="177874" indent="-177874" defTabSz="569198">
              <a:buFont typeface="Arial" panose="020B0604020202020204" pitchFamily="34" charset="0"/>
              <a:buChar char="•"/>
            </a:pPr>
            <a:r>
              <a:rPr lang="en-US" sz="1200" b="1" dirty="0">
                <a:solidFill>
                  <a:prstClr val="black"/>
                </a:solidFill>
                <a:cs typeface="Arial" panose="020B0604020202020204" pitchFamily="34" charset="0"/>
              </a:rPr>
              <a:t>NEW-Ship Status Trans</a:t>
            </a:r>
          </a:p>
        </p:txBody>
      </p:sp>
      <p:sp>
        <p:nvSpPr>
          <p:cNvPr id="15" name="Rectangle: Rounded Corners 14">
            <a:extLst>
              <a:ext uri="{FF2B5EF4-FFF2-40B4-BE49-F238E27FC236}">
                <a16:creationId xmlns:a16="http://schemas.microsoft.com/office/drawing/2014/main" id="{174B1C38-D2F4-4383-9D2D-1D2A947EEB6A}"/>
              </a:ext>
            </a:extLst>
          </p:cNvPr>
          <p:cNvSpPr/>
          <p:nvPr/>
        </p:nvSpPr>
        <p:spPr>
          <a:xfrm>
            <a:off x="153936" y="3602158"/>
            <a:ext cx="2003352" cy="891756"/>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latin typeface="Calibri" panose="020F0502020204030204"/>
                <a:cs typeface="Arial" panose="020B0604020202020204" pitchFamily="34" charset="0"/>
              </a:rPr>
              <a:t>“ETA POE” is the estimated day of arrival at the US port or airport.</a:t>
            </a:r>
          </a:p>
        </p:txBody>
      </p:sp>
      <p:sp>
        <p:nvSpPr>
          <p:cNvPr id="17" name="Rectangle: Rounded Corners 16">
            <a:extLst>
              <a:ext uri="{FF2B5EF4-FFF2-40B4-BE49-F238E27FC236}">
                <a16:creationId xmlns:a16="http://schemas.microsoft.com/office/drawing/2014/main" id="{8A90AD74-3CDC-463F-B94E-DC722E5E1BEB}"/>
              </a:ext>
            </a:extLst>
          </p:cNvPr>
          <p:cNvSpPr/>
          <p:nvPr/>
        </p:nvSpPr>
        <p:spPr>
          <a:xfrm>
            <a:off x="5389102" y="4667097"/>
            <a:ext cx="2003352" cy="1180638"/>
          </a:xfrm>
          <a:prstGeom prst="roundRect">
            <a:avLst/>
          </a:prstGeom>
          <a:solidFill>
            <a:srgbClr val="E1D2A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latin typeface="Calibri" panose="020F0502020204030204"/>
                <a:cs typeface="Arial" panose="020B0604020202020204" pitchFamily="34" charset="0"/>
              </a:rPr>
              <a:t>“BOL Deliver To” is the shipment’s destination location. </a:t>
            </a:r>
          </a:p>
        </p:txBody>
      </p:sp>
      <p:sp>
        <p:nvSpPr>
          <p:cNvPr id="19" name="Isosceles Triangle 18">
            <a:extLst>
              <a:ext uri="{FF2B5EF4-FFF2-40B4-BE49-F238E27FC236}">
                <a16:creationId xmlns:a16="http://schemas.microsoft.com/office/drawing/2014/main" id="{E24214A8-62AA-4C98-BBA8-AF386D7674E3}"/>
              </a:ext>
            </a:extLst>
          </p:cNvPr>
          <p:cNvSpPr/>
          <p:nvPr/>
        </p:nvSpPr>
        <p:spPr>
          <a:xfrm rot="5400000">
            <a:off x="4938709" y="1552661"/>
            <a:ext cx="548157" cy="125035"/>
          </a:xfrm>
          <a:prstGeom prst="triangle">
            <a:avLst>
              <a:gd name="adj" fmla="val 51208"/>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sp>
        <p:nvSpPr>
          <p:cNvPr id="22" name="Isosceles Triangle 21">
            <a:extLst>
              <a:ext uri="{FF2B5EF4-FFF2-40B4-BE49-F238E27FC236}">
                <a16:creationId xmlns:a16="http://schemas.microsoft.com/office/drawing/2014/main" id="{9E1E17E5-F0CD-4E47-BC8C-D9AC3FEE88AC}"/>
              </a:ext>
            </a:extLst>
          </p:cNvPr>
          <p:cNvSpPr/>
          <p:nvPr/>
        </p:nvSpPr>
        <p:spPr>
          <a:xfrm rot="16200000">
            <a:off x="2137287" y="2923909"/>
            <a:ext cx="548157" cy="125035"/>
          </a:xfrm>
          <a:prstGeom prst="triangle">
            <a:avLst>
              <a:gd name="adj" fmla="val 51208"/>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sp>
        <p:nvSpPr>
          <p:cNvPr id="23" name="Isosceles Triangle 22">
            <a:extLst>
              <a:ext uri="{FF2B5EF4-FFF2-40B4-BE49-F238E27FC236}">
                <a16:creationId xmlns:a16="http://schemas.microsoft.com/office/drawing/2014/main" id="{057F00E1-BC0A-48E9-9854-96ADF63B1A9D}"/>
              </a:ext>
            </a:extLst>
          </p:cNvPr>
          <p:cNvSpPr/>
          <p:nvPr/>
        </p:nvSpPr>
        <p:spPr>
          <a:xfrm rot="5400000">
            <a:off x="4938709" y="2923909"/>
            <a:ext cx="548157" cy="125035"/>
          </a:xfrm>
          <a:prstGeom prst="triangle">
            <a:avLst>
              <a:gd name="adj" fmla="val 51208"/>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sp>
        <p:nvSpPr>
          <p:cNvPr id="24" name="Isosceles Triangle 23">
            <a:extLst>
              <a:ext uri="{FF2B5EF4-FFF2-40B4-BE49-F238E27FC236}">
                <a16:creationId xmlns:a16="http://schemas.microsoft.com/office/drawing/2014/main" id="{99F0CAD0-AF2E-4C8A-943B-39F93BC0F243}"/>
              </a:ext>
            </a:extLst>
          </p:cNvPr>
          <p:cNvSpPr/>
          <p:nvPr/>
        </p:nvSpPr>
        <p:spPr>
          <a:xfrm rot="5400000">
            <a:off x="4938709" y="5194897"/>
            <a:ext cx="548157" cy="125035"/>
          </a:xfrm>
          <a:prstGeom prst="triangle">
            <a:avLst>
              <a:gd name="adj" fmla="val 51208"/>
            </a:avLst>
          </a:prstGeom>
          <a:solidFill>
            <a:srgbClr val="E1D2A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sp>
        <p:nvSpPr>
          <p:cNvPr id="25" name="Isosceles Triangle 24">
            <a:extLst>
              <a:ext uri="{FF2B5EF4-FFF2-40B4-BE49-F238E27FC236}">
                <a16:creationId xmlns:a16="http://schemas.microsoft.com/office/drawing/2014/main" id="{E0D467FF-92E0-4D33-92CD-89BE98CA9635}"/>
              </a:ext>
            </a:extLst>
          </p:cNvPr>
          <p:cNvSpPr/>
          <p:nvPr/>
        </p:nvSpPr>
        <p:spPr>
          <a:xfrm rot="16200000">
            <a:off x="2139040" y="5194898"/>
            <a:ext cx="548157" cy="125035"/>
          </a:xfrm>
          <a:prstGeom prst="triangle">
            <a:avLst>
              <a:gd name="adj" fmla="val 51208"/>
            </a:avLst>
          </a:prstGeom>
          <a:solidFill>
            <a:srgbClr val="E1D2A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sp>
        <p:nvSpPr>
          <p:cNvPr id="26" name="Isosceles Triangle 25">
            <a:extLst>
              <a:ext uri="{FF2B5EF4-FFF2-40B4-BE49-F238E27FC236}">
                <a16:creationId xmlns:a16="http://schemas.microsoft.com/office/drawing/2014/main" id="{9FA01575-629E-499C-BDBF-611F9FF268FA}"/>
              </a:ext>
            </a:extLst>
          </p:cNvPr>
          <p:cNvSpPr/>
          <p:nvPr/>
        </p:nvSpPr>
        <p:spPr>
          <a:xfrm rot="16200000">
            <a:off x="2133767" y="1552661"/>
            <a:ext cx="548157" cy="125035"/>
          </a:xfrm>
          <a:prstGeom prst="triangle">
            <a:avLst>
              <a:gd name="adj" fmla="val 51208"/>
            </a:avLst>
          </a:prstGeom>
          <a:solidFill>
            <a:schemeClr val="accent6">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pic>
        <p:nvPicPr>
          <p:cNvPr id="29" name="Picture 28">
            <a:extLst>
              <a:ext uri="{FF2B5EF4-FFF2-40B4-BE49-F238E27FC236}">
                <a16:creationId xmlns:a16="http://schemas.microsoft.com/office/drawing/2014/main" id="{ECE46291-BDC6-4119-9F5D-E9E304F1FC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pic>
        <p:nvPicPr>
          <p:cNvPr id="5" name="Picture 4">
            <a:extLst>
              <a:ext uri="{FF2B5EF4-FFF2-40B4-BE49-F238E27FC236}">
                <a16:creationId xmlns:a16="http://schemas.microsoft.com/office/drawing/2014/main" id="{D974B8B9-F3F2-47B9-BA47-D953CCFED562}"/>
              </a:ext>
            </a:extLst>
          </p:cNvPr>
          <p:cNvPicPr>
            <a:picLocks noChangeAspect="1"/>
          </p:cNvPicPr>
          <p:nvPr/>
        </p:nvPicPr>
        <p:blipFill>
          <a:blip r:embed="rId3"/>
          <a:stretch>
            <a:fillRect/>
          </a:stretch>
        </p:blipFill>
        <p:spPr>
          <a:xfrm>
            <a:off x="2748477" y="1334192"/>
            <a:ext cx="2095500" cy="561975"/>
          </a:xfrm>
          <a:prstGeom prst="rect">
            <a:avLst/>
          </a:prstGeom>
        </p:spPr>
      </p:pic>
      <p:sp>
        <p:nvSpPr>
          <p:cNvPr id="30" name="Isosceles Triangle 29">
            <a:extLst>
              <a:ext uri="{FF2B5EF4-FFF2-40B4-BE49-F238E27FC236}">
                <a16:creationId xmlns:a16="http://schemas.microsoft.com/office/drawing/2014/main" id="{04109607-99AD-4BAB-8D85-A8DEBF184D6B}"/>
              </a:ext>
            </a:extLst>
          </p:cNvPr>
          <p:cNvSpPr/>
          <p:nvPr/>
        </p:nvSpPr>
        <p:spPr>
          <a:xfrm rot="16200000">
            <a:off x="2155322" y="6895686"/>
            <a:ext cx="548157" cy="125035"/>
          </a:xfrm>
          <a:prstGeom prst="triangle">
            <a:avLst>
              <a:gd name="adj" fmla="val 51208"/>
            </a:avLst>
          </a:prstGeom>
          <a:solidFill>
            <a:srgbClr val="E1D2A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sp>
        <p:nvSpPr>
          <p:cNvPr id="33" name="Rectangle: Rounded Corners 32">
            <a:extLst>
              <a:ext uri="{FF2B5EF4-FFF2-40B4-BE49-F238E27FC236}">
                <a16:creationId xmlns:a16="http://schemas.microsoft.com/office/drawing/2014/main" id="{159DFB4D-7F32-4D15-B82D-5D7BBE6B3364}"/>
              </a:ext>
            </a:extLst>
          </p:cNvPr>
          <p:cNvSpPr/>
          <p:nvPr/>
        </p:nvSpPr>
        <p:spPr>
          <a:xfrm>
            <a:off x="207663" y="2536345"/>
            <a:ext cx="1949625" cy="891756"/>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cs typeface="Arial" panose="020B0604020202020204" pitchFamily="34" charset="0"/>
              </a:rPr>
              <a:t>“Planned ETD” is the estimated date of departure from the origin FOB port.</a:t>
            </a:r>
          </a:p>
        </p:txBody>
      </p:sp>
      <p:sp>
        <p:nvSpPr>
          <p:cNvPr id="34" name="Rectangle: Rounded Corners 33">
            <a:extLst>
              <a:ext uri="{FF2B5EF4-FFF2-40B4-BE49-F238E27FC236}">
                <a16:creationId xmlns:a16="http://schemas.microsoft.com/office/drawing/2014/main" id="{86D2BB80-0088-4E7D-A37C-4134B6CF3768}"/>
              </a:ext>
            </a:extLst>
          </p:cNvPr>
          <p:cNvSpPr/>
          <p:nvPr/>
        </p:nvSpPr>
        <p:spPr>
          <a:xfrm>
            <a:off x="148796" y="6020918"/>
            <a:ext cx="2003351" cy="1874572"/>
          </a:xfrm>
          <a:prstGeom prst="roundRect">
            <a:avLst/>
          </a:prstGeom>
          <a:solidFill>
            <a:srgbClr val="E1D2A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cs typeface="Arial" panose="020B0604020202020204" pitchFamily="34" charset="0"/>
              </a:rPr>
              <a:t>“Transportation Comments” provide additional information about the ETA to the DC. Notification of delays and exceptions are also captured here.</a:t>
            </a:r>
          </a:p>
          <a:p>
            <a:pPr defTabSz="284599">
              <a:spcAft>
                <a:spcPts val="374"/>
              </a:spcAft>
            </a:pPr>
            <a:r>
              <a:rPr lang="en-US" sz="1200" b="1" dirty="0">
                <a:solidFill>
                  <a:prstClr val="black"/>
                </a:solidFill>
                <a:cs typeface="Arial" panose="020B0604020202020204" pitchFamily="34" charset="0"/>
              </a:rPr>
              <a:t>Comments are updated daily!</a:t>
            </a:r>
          </a:p>
        </p:txBody>
      </p:sp>
      <p:pic>
        <p:nvPicPr>
          <p:cNvPr id="9" name="Picture 8">
            <a:extLst>
              <a:ext uri="{FF2B5EF4-FFF2-40B4-BE49-F238E27FC236}">
                <a16:creationId xmlns:a16="http://schemas.microsoft.com/office/drawing/2014/main" id="{C82B0EB9-1CC4-40C3-B030-E6F101363E62}"/>
              </a:ext>
            </a:extLst>
          </p:cNvPr>
          <p:cNvPicPr>
            <a:picLocks noChangeAspect="1"/>
          </p:cNvPicPr>
          <p:nvPr/>
        </p:nvPicPr>
        <p:blipFill>
          <a:blip r:embed="rId4"/>
          <a:stretch>
            <a:fillRect/>
          </a:stretch>
        </p:blipFill>
        <p:spPr>
          <a:xfrm>
            <a:off x="2611631" y="2701123"/>
            <a:ext cx="2269315" cy="568274"/>
          </a:xfrm>
          <a:prstGeom prst="rect">
            <a:avLst/>
          </a:prstGeom>
        </p:spPr>
      </p:pic>
      <p:pic>
        <p:nvPicPr>
          <p:cNvPr id="10" name="Picture 9">
            <a:extLst>
              <a:ext uri="{FF2B5EF4-FFF2-40B4-BE49-F238E27FC236}">
                <a16:creationId xmlns:a16="http://schemas.microsoft.com/office/drawing/2014/main" id="{9B6F4183-0ACB-4AC1-A1BC-C1CD80050C04}"/>
              </a:ext>
            </a:extLst>
          </p:cNvPr>
          <p:cNvPicPr>
            <a:picLocks noChangeAspect="1"/>
          </p:cNvPicPr>
          <p:nvPr/>
        </p:nvPicPr>
        <p:blipFill>
          <a:blip r:embed="rId5"/>
          <a:stretch>
            <a:fillRect/>
          </a:stretch>
        </p:blipFill>
        <p:spPr>
          <a:xfrm>
            <a:off x="2702505" y="3763863"/>
            <a:ext cx="2191183" cy="571763"/>
          </a:xfrm>
          <a:prstGeom prst="rect">
            <a:avLst/>
          </a:prstGeom>
        </p:spPr>
      </p:pic>
      <p:sp>
        <p:nvSpPr>
          <p:cNvPr id="27" name="Rectangle: Rounded Corners 26">
            <a:extLst>
              <a:ext uri="{FF2B5EF4-FFF2-40B4-BE49-F238E27FC236}">
                <a16:creationId xmlns:a16="http://schemas.microsoft.com/office/drawing/2014/main" id="{2AFABBEC-5EC1-4D46-ADFF-E8505D309D8F}"/>
              </a:ext>
            </a:extLst>
          </p:cNvPr>
          <p:cNvSpPr/>
          <p:nvPr/>
        </p:nvSpPr>
        <p:spPr>
          <a:xfrm>
            <a:off x="5389101" y="3602158"/>
            <a:ext cx="2003352" cy="891756"/>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latin typeface="Calibri" panose="020F0502020204030204"/>
                <a:cs typeface="Arial" panose="020B0604020202020204" pitchFamily="34" charset="0"/>
              </a:rPr>
              <a:t>“Actual POE” is the actual day of arrival at the US port or airport.</a:t>
            </a:r>
          </a:p>
        </p:txBody>
      </p:sp>
      <p:sp>
        <p:nvSpPr>
          <p:cNvPr id="28" name="Rectangle: Rounded Corners 27">
            <a:extLst>
              <a:ext uri="{FF2B5EF4-FFF2-40B4-BE49-F238E27FC236}">
                <a16:creationId xmlns:a16="http://schemas.microsoft.com/office/drawing/2014/main" id="{1A50C03B-5A42-4C9A-AEA9-73446AB3FF6E}"/>
              </a:ext>
            </a:extLst>
          </p:cNvPr>
          <p:cNvSpPr/>
          <p:nvPr/>
        </p:nvSpPr>
        <p:spPr>
          <a:xfrm>
            <a:off x="5389101" y="2534745"/>
            <a:ext cx="2003353" cy="891755"/>
          </a:xfrm>
          <a:prstGeom prst="roundRect">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cs typeface="Arial" panose="020B0604020202020204" pitchFamily="34" charset="0"/>
              </a:rPr>
              <a:t>“Export Date” is the actual date of departure from the origin FOB port.</a:t>
            </a:r>
          </a:p>
        </p:txBody>
      </p:sp>
      <p:sp>
        <p:nvSpPr>
          <p:cNvPr id="31" name="Isosceles Triangle 30">
            <a:extLst>
              <a:ext uri="{FF2B5EF4-FFF2-40B4-BE49-F238E27FC236}">
                <a16:creationId xmlns:a16="http://schemas.microsoft.com/office/drawing/2014/main" id="{F1E14FF5-9BCC-4571-9E2C-F3039F871211}"/>
              </a:ext>
            </a:extLst>
          </p:cNvPr>
          <p:cNvSpPr/>
          <p:nvPr/>
        </p:nvSpPr>
        <p:spPr>
          <a:xfrm rot="5400000">
            <a:off x="4939093" y="3999030"/>
            <a:ext cx="548157" cy="125035"/>
          </a:xfrm>
          <a:prstGeom prst="triangle">
            <a:avLst>
              <a:gd name="adj" fmla="val 51208"/>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sp>
        <p:nvSpPr>
          <p:cNvPr id="32" name="Isosceles Triangle 31">
            <a:extLst>
              <a:ext uri="{FF2B5EF4-FFF2-40B4-BE49-F238E27FC236}">
                <a16:creationId xmlns:a16="http://schemas.microsoft.com/office/drawing/2014/main" id="{4277831F-8A64-43B8-A19F-425279E02410}"/>
              </a:ext>
            </a:extLst>
          </p:cNvPr>
          <p:cNvSpPr/>
          <p:nvPr/>
        </p:nvSpPr>
        <p:spPr>
          <a:xfrm rot="16200000">
            <a:off x="2130916" y="4004863"/>
            <a:ext cx="548157" cy="125035"/>
          </a:xfrm>
          <a:prstGeom prst="triangle">
            <a:avLst>
              <a:gd name="adj" fmla="val 51208"/>
            </a:avLst>
          </a:prstGeom>
          <a:solidFill>
            <a:schemeClr val="accent1">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84599"/>
            <a:endParaRPr lang="en-US" sz="1121">
              <a:solidFill>
                <a:prstClr val="white"/>
              </a:solidFill>
              <a:latin typeface="Calibri" panose="020F0502020204030204"/>
              <a:cs typeface="Arial" panose="020B0604020202020204" pitchFamily="34" charset="0"/>
            </a:endParaRPr>
          </a:p>
        </p:txBody>
      </p:sp>
      <p:sp>
        <p:nvSpPr>
          <p:cNvPr id="35" name="Rectangle: Rounded Corners 34">
            <a:extLst>
              <a:ext uri="{FF2B5EF4-FFF2-40B4-BE49-F238E27FC236}">
                <a16:creationId xmlns:a16="http://schemas.microsoft.com/office/drawing/2014/main" id="{068A3794-0CE2-4A0E-BF51-02747D18C387}"/>
              </a:ext>
            </a:extLst>
          </p:cNvPr>
          <p:cNvSpPr/>
          <p:nvPr/>
        </p:nvSpPr>
        <p:spPr>
          <a:xfrm>
            <a:off x="153936" y="4667097"/>
            <a:ext cx="2003352" cy="1180638"/>
          </a:xfrm>
          <a:prstGeom prst="roundRect">
            <a:avLst/>
          </a:prstGeom>
          <a:solidFill>
            <a:srgbClr val="E1D2A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84599">
              <a:spcAft>
                <a:spcPts val="374"/>
              </a:spcAft>
            </a:pPr>
            <a:r>
              <a:rPr lang="en-US" sz="1200" dirty="0">
                <a:solidFill>
                  <a:prstClr val="black"/>
                </a:solidFill>
                <a:latin typeface="Calibri" panose="020F0502020204030204"/>
                <a:cs typeface="Arial" panose="020B0604020202020204" pitchFamily="34" charset="0"/>
              </a:rPr>
              <a:t>“Actual at Yard” is the date the PO arrives at the destination location. Transportation’s role ends here and DC functions begin.</a:t>
            </a:r>
          </a:p>
        </p:txBody>
      </p:sp>
      <p:pic>
        <p:nvPicPr>
          <p:cNvPr id="3" name="Picture 2">
            <a:extLst>
              <a:ext uri="{FF2B5EF4-FFF2-40B4-BE49-F238E27FC236}">
                <a16:creationId xmlns:a16="http://schemas.microsoft.com/office/drawing/2014/main" id="{3262E638-7CCF-4C1C-9440-4DCA86F73BF0}"/>
              </a:ext>
            </a:extLst>
          </p:cNvPr>
          <p:cNvPicPr>
            <a:picLocks noChangeAspect="1"/>
          </p:cNvPicPr>
          <p:nvPr/>
        </p:nvPicPr>
        <p:blipFill>
          <a:blip r:embed="rId6"/>
          <a:stretch>
            <a:fillRect/>
          </a:stretch>
        </p:blipFill>
        <p:spPr>
          <a:xfrm>
            <a:off x="2611633" y="4972774"/>
            <a:ext cx="2366572" cy="569284"/>
          </a:xfrm>
          <a:prstGeom prst="rect">
            <a:avLst/>
          </a:prstGeom>
        </p:spPr>
      </p:pic>
      <p:pic>
        <p:nvPicPr>
          <p:cNvPr id="6" name="Picture 5">
            <a:extLst>
              <a:ext uri="{FF2B5EF4-FFF2-40B4-BE49-F238E27FC236}">
                <a16:creationId xmlns:a16="http://schemas.microsoft.com/office/drawing/2014/main" id="{ECE1FC23-4D91-49D4-9B55-18E9B33EE76D}"/>
              </a:ext>
            </a:extLst>
          </p:cNvPr>
          <p:cNvPicPr>
            <a:picLocks noChangeAspect="1"/>
          </p:cNvPicPr>
          <p:nvPr/>
        </p:nvPicPr>
        <p:blipFill>
          <a:blip r:embed="rId7"/>
          <a:stretch>
            <a:fillRect/>
          </a:stretch>
        </p:blipFill>
        <p:spPr>
          <a:xfrm>
            <a:off x="2611631" y="6644616"/>
            <a:ext cx="1262067" cy="574311"/>
          </a:xfrm>
          <a:prstGeom prst="rect">
            <a:avLst/>
          </a:prstGeom>
        </p:spPr>
      </p:pic>
      <p:sp>
        <p:nvSpPr>
          <p:cNvPr id="36" name="Slide Number Placeholder 7">
            <a:extLst>
              <a:ext uri="{FF2B5EF4-FFF2-40B4-BE49-F238E27FC236}">
                <a16:creationId xmlns:a16="http://schemas.microsoft.com/office/drawing/2014/main" id="{174AD3A6-B6AA-40A3-9EEC-2A207F8E8A34}"/>
              </a:ext>
            </a:extLst>
          </p:cNvPr>
          <p:cNvSpPr>
            <a:spLocks noGrp="1"/>
          </p:cNvSpPr>
          <p:nvPr>
            <p:ph type="sldNum" sz="quarter" idx="12"/>
          </p:nvPr>
        </p:nvSpPr>
        <p:spPr>
          <a:xfrm>
            <a:off x="5360323" y="9153444"/>
            <a:ext cx="1707714" cy="525797"/>
          </a:xfrm>
        </p:spPr>
        <p:txBody>
          <a:bodyPr/>
          <a:lstStyle/>
          <a:p>
            <a:fld id="{62CD0CA6-4489-4034-8A26-34C7F83CE7EF}" type="slidenum">
              <a:rPr lang="en-US" smtClean="0"/>
              <a:t>12</a:t>
            </a:fld>
            <a:endParaRPr lang="en-US" dirty="0"/>
          </a:p>
        </p:txBody>
      </p:sp>
    </p:spTree>
    <p:extLst>
      <p:ext uri="{BB962C8B-B14F-4D97-AF65-F5344CB8AC3E}">
        <p14:creationId xmlns:p14="http://schemas.microsoft.com/office/powerpoint/2010/main" val="700430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7CA1-2B83-48DC-9542-E9710CE1983F}"/>
              </a:ext>
            </a:extLst>
          </p:cNvPr>
          <p:cNvSpPr>
            <a:spLocks noGrp="1"/>
          </p:cNvSpPr>
          <p:nvPr>
            <p:ph type="title"/>
          </p:nvPr>
        </p:nvSpPr>
        <p:spPr>
          <a:xfrm>
            <a:off x="1816423" y="257288"/>
            <a:ext cx="3829776" cy="341543"/>
          </a:xfrm>
        </p:spPr>
        <p:txBody>
          <a:bodyPr>
            <a:normAutofit/>
          </a:bodyPr>
          <a:lstStyle/>
          <a:p>
            <a:pPr algn="ctr"/>
            <a:r>
              <a:rPr lang="en-US" sz="1743" b="1" dirty="0">
                <a:latin typeface="Arial" panose="020B0604020202020204" pitchFamily="34" charset="0"/>
                <a:cs typeface="Arial" panose="020B0604020202020204" pitchFamily="34" charset="0"/>
              </a:rPr>
              <a:t>Transportation Comments - AIR</a:t>
            </a:r>
          </a:p>
        </p:txBody>
      </p:sp>
      <p:sp>
        <p:nvSpPr>
          <p:cNvPr id="7" name="Content Placeholder 2">
            <a:extLst>
              <a:ext uri="{FF2B5EF4-FFF2-40B4-BE49-F238E27FC236}">
                <a16:creationId xmlns:a16="http://schemas.microsoft.com/office/drawing/2014/main" id="{72C81570-0371-406B-9BDB-B3E116A545C4}"/>
              </a:ext>
            </a:extLst>
          </p:cNvPr>
          <p:cNvSpPr>
            <a:spLocks noGrp="1"/>
          </p:cNvSpPr>
          <p:nvPr>
            <p:ph sz="half" idx="1"/>
          </p:nvPr>
        </p:nvSpPr>
        <p:spPr>
          <a:xfrm>
            <a:off x="709683" y="968991"/>
            <a:ext cx="6100549" cy="8355224"/>
          </a:xfrm>
        </p:spPr>
        <p:txBody>
          <a:bodyPr>
            <a:noAutofit/>
          </a:bodyPr>
          <a:lstStyle/>
          <a:p>
            <a:pPr marL="0" indent="0">
              <a:buNone/>
            </a:pPr>
            <a:endParaRPr lang="en-US" sz="1800" b="1" dirty="0">
              <a:latin typeface="+mj-lt"/>
            </a:endParaRPr>
          </a:p>
          <a:p>
            <a:r>
              <a:rPr lang="pl-PL" sz="1800" b="1" dirty="0">
                <a:latin typeface="+mj-lt"/>
              </a:rPr>
              <a:t>ETA TO DC BY MAR 8</a:t>
            </a:r>
            <a:r>
              <a:rPr lang="en-US" sz="1800" b="1" dirty="0">
                <a:latin typeface="+mj-lt"/>
              </a:rPr>
              <a:t> </a:t>
            </a:r>
            <a:r>
              <a:rPr lang="en-US" sz="1800" dirty="0">
                <a:latin typeface="+mj-lt"/>
              </a:rPr>
              <a:t>– PO is currently on track to arrive at the DC Yard on or before the specified date (March 8 in this example).</a:t>
            </a:r>
            <a:endParaRPr lang="pl-PL" sz="1800" dirty="0">
              <a:latin typeface="+mj-lt"/>
            </a:endParaRPr>
          </a:p>
          <a:p>
            <a:r>
              <a:rPr lang="pt-BR" sz="1800" b="1" dirty="0">
                <a:latin typeface="+mj-lt"/>
              </a:rPr>
              <a:t>CHARTER – ETA TO DC MAR 8 </a:t>
            </a:r>
            <a:r>
              <a:rPr lang="pt-BR" sz="1800" dirty="0">
                <a:latin typeface="+mj-lt"/>
              </a:rPr>
              <a:t>– Projected ETA to the DC Yard for POs that shipped via the Hong Kong and Shanghai Charter service. </a:t>
            </a:r>
          </a:p>
          <a:p>
            <a:r>
              <a:rPr lang="en-US" sz="1800" b="1" dirty="0">
                <a:latin typeface="+mj-lt"/>
              </a:rPr>
              <a:t>SCHED TO DEL TO DC 3/8 </a:t>
            </a:r>
            <a:r>
              <a:rPr lang="en-US" sz="1800" dirty="0">
                <a:latin typeface="+mj-lt"/>
              </a:rPr>
              <a:t>– Forwarder has confirmed the PO will deliver to the DC Yard on the specified date.</a:t>
            </a:r>
            <a:endParaRPr lang="pt-BR" sz="1800" b="1" dirty="0">
              <a:latin typeface="+mj-lt"/>
            </a:endParaRPr>
          </a:p>
          <a:p>
            <a:r>
              <a:rPr lang="en-US" sz="1800" b="1" dirty="0">
                <a:latin typeface="+mj-lt"/>
              </a:rPr>
              <a:t>DEL TO DC 3/8 </a:t>
            </a:r>
            <a:r>
              <a:rPr lang="en-US" sz="1800" dirty="0">
                <a:latin typeface="+mj-lt"/>
              </a:rPr>
              <a:t>– PO delivered in full to the DC Yard on the specified date.</a:t>
            </a:r>
          </a:p>
          <a:p>
            <a:r>
              <a:rPr lang="en-US" sz="1800" b="1" dirty="0">
                <a:latin typeface="+mj-lt"/>
              </a:rPr>
              <a:t>PARTIAL BAL DEL TO DC 3/8 </a:t>
            </a:r>
            <a:r>
              <a:rPr lang="en-US" sz="1800" dirty="0">
                <a:latin typeface="+mj-lt"/>
              </a:rPr>
              <a:t>– The shipment delivered to the DC incomplete on the specified date. This comment is at the shipment level, please check with logistics for status of your PO.</a:t>
            </a:r>
          </a:p>
          <a:p>
            <a:r>
              <a:rPr lang="en-US" sz="1800" b="1" dirty="0">
                <a:latin typeface="+mj-lt"/>
              </a:rPr>
              <a:t>FULL BAL DEL TO DC 3/8 </a:t>
            </a:r>
            <a:r>
              <a:rPr lang="en-US" sz="1800" dirty="0">
                <a:latin typeface="+mj-lt"/>
              </a:rPr>
              <a:t>– Shipment initially delivered to the DC incomplete. The missing balance subsequently delivered on the specified date to complete the shipment.</a:t>
            </a:r>
          </a:p>
          <a:p>
            <a:r>
              <a:rPr lang="en-US" sz="1800" b="1" dirty="0">
                <a:latin typeface="+mj-lt"/>
              </a:rPr>
              <a:t>F&amp;W </a:t>
            </a:r>
            <a:r>
              <a:rPr lang="en-US" sz="1800" dirty="0">
                <a:latin typeface="+mj-lt"/>
              </a:rPr>
              <a:t>– Shipment will require release from U.S. Fish &amp; Wildlife. Transportation is unable to provide an ETA to the DC until release is received. </a:t>
            </a:r>
          </a:p>
          <a:p>
            <a:r>
              <a:rPr lang="en-US" sz="1800" b="1" dirty="0">
                <a:latin typeface="+mj-lt"/>
              </a:rPr>
              <a:t>FDA</a:t>
            </a:r>
            <a:r>
              <a:rPr lang="en-US" sz="1800" dirty="0">
                <a:latin typeface="+mj-lt"/>
              </a:rPr>
              <a:t> – Shipment </a:t>
            </a:r>
            <a:r>
              <a:rPr lang="en-US" sz="1800" dirty="0"/>
              <a:t>will require release from the </a:t>
            </a:r>
            <a:r>
              <a:rPr lang="en-US" sz="1800" dirty="0">
                <a:latin typeface="+mj-lt"/>
              </a:rPr>
              <a:t>U.S. Food and Drug Administration. Transportation is unable to provide an ETA to the DC until release is received. </a:t>
            </a:r>
          </a:p>
          <a:p>
            <a:r>
              <a:rPr lang="en-US" sz="1800" b="1" dirty="0">
                <a:latin typeface="+mj-lt"/>
              </a:rPr>
              <a:t>PENDING RELEASE </a:t>
            </a:r>
            <a:r>
              <a:rPr lang="en-US" sz="1800" dirty="0">
                <a:latin typeface="+mj-lt"/>
              </a:rPr>
              <a:t>– Timing of the shipment’s release is longer than normal and may cause delays to the DC. Transportation is unable to provide an ETA to the DC until release is received. </a:t>
            </a:r>
          </a:p>
        </p:txBody>
      </p:sp>
      <p:pic>
        <p:nvPicPr>
          <p:cNvPr id="6" name="Picture 5">
            <a:extLst>
              <a:ext uri="{FF2B5EF4-FFF2-40B4-BE49-F238E27FC236}">
                <a16:creationId xmlns:a16="http://schemas.microsoft.com/office/drawing/2014/main" id="{2B2FF1B8-984A-444E-9B7C-7FA30C06B9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
        <p:nvSpPr>
          <p:cNvPr id="8" name="Slide Number Placeholder 7">
            <a:extLst>
              <a:ext uri="{FF2B5EF4-FFF2-40B4-BE49-F238E27FC236}">
                <a16:creationId xmlns:a16="http://schemas.microsoft.com/office/drawing/2014/main" id="{22A3549D-EB4A-4879-84B1-3D8666FAC84F}"/>
              </a:ext>
            </a:extLst>
          </p:cNvPr>
          <p:cNvSpPr>
            <a:spLocks noGrp="1"/>
          </p:cNvSpPr>
          <p:nvPr>
            <p:ph type="sldNum" sz="quarter" idx="12"/>
          </p:nvPr>
        </p:nvSpPr>
        <p:spPr>
          <a:xfrm>
            <a:off x="5360323" y="9153444"/>
            <a:ext cx="1707714" cy="525797"/>
          </a:xfrm>
        </p:spPr>
        <p:txBody>
          <a:bodyPr/>
          <a:lstStyle/>
          <a:p>
            <a:fld id="{62CD0CA6-4489-4034-8A26-34C7F83CE7EF}" type="slidenum">
              <a:rPr lang="en-US" smtClean="0"/>
              <a:t>13</a:t>
            </a:fld>
            <a:endParaRPr lang="en-US" dirty="0"/>
          </a:p>
        </p:txBody>
      </p:sp>
    </p:spTree>
    <p:extLst>
      <p:ext uri="{BB962C8B-B14F-4D97-AF65-F5344CB8AC3E}">
        <p14:creationId xmlns:p14="http://schemas.microsoft.com/office/powerpoint/2010/main" val="1315324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7CA1-2B83-48DC-9542-E9710CE1983F}"/>
              </a:ext>
            </a:extLst>
          </p:cNvPr>
          <p:cNvSpPr>
            <a:spLocks noGrp="1"/>
          </p:cNvSpPr>
          <p:nvPr>
            <p:ph type="title"/>
          </p:nvPr>
        </p:nvSpPr>
        <p:spPr>
          <a:xfrm>
            <a:off x="1487606" y="257288"/>
            <a:ext cx="4158593" cy="341543"/>
          </a:xfrm>
        </p:spPr>
        <p:txBody>
          <a:bodyPr>
            <a:normAutofit/>
          </a:bodyPr>
          <a:lstStyle/>
          <a:p>
            <a:pPr algn="ctr"/>
            <a:r>
              <a:rPr lang="en-US" sz="1743" b="1" dirty="0">
                <a:latin typeface="Arial" panose="020B0604020202020204" pitchFamily="34" charset="0"/>
                <a:cs typeface="Arial" panose="020B0604020202020204" pitchFamily="34" charset="0"/>
              </a:rPr>
              <a:t>Transportation Comments - OCEAN</a:t>
            </a:r>
          </a:p>
        </p:txBody>
      </p:sp>
      <p:sp>
        <p:nvSpPr>
          <p:cNvPr id="13" name="Content Placeholder 2">
            <a:extLst>
              <a:ext uri="{FF2B5EF4-FFF2-40B4-BE49-F238E27FC236}">
                <a16:creationId xmlns:a16="http://schemas.microsoft.com/office/drawing/2014/main" id="{0573B703-2067-43C5-8642-E82167C8931D}"/>
              </a:ext>
            </a:extLst>
          </p:cNvPr>
          <p:cNvSpPr txBox="1">
            <a:spLocks/>
          </p:cNvSpPr>
          <p:nvPr/>
        </p:nvSpPr>
        <p:spPr>
          <a:xfrm>
            <a:off x="409433" y="914401"/>
            <a:ext cx="6960055" cy="8502554"/>
          </a:xfrm>
          <a:prstGeom prst="rect">
            <a:avLst/>
          </a:prstGeom>
        </p:spPr>
        <p:txBody>
          <a:bodyPr vert="horz" lIns="56924" tIns="28462" rIns="56924" bIns="2846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800" b="1" dirty="0">
                <a:latin typeface="+mj-lt"/>
              </a:rPr>
              <a:t>AT PORT </a:t>
            </a:r>
            <a:r>
              <a:rPr lang="en-US" sz="1800" dirty="0">
                <a:latin typeface="+mj-lt"/>
              </a:rPr>
              <a:t>– Import container has confirmation of delivery to US port.</a:t>
            </a:r>
          </a:p>
          <a:p>
            <a:pPr lvl="0"/>
            <a:r>
              <a:rPr lang="en-US" sz="1800" b="1" dirty="0">
                <a:latin typeface="+mj-lt"/>
              </a:rPr>
              <a:t>CUSTOMS HOLD </a:t>
            </a:r>
            <a:r>
              <a:rPr lang="en-US" sz="1800" dirty="0">
                <a:latin typeface="+mj-lt"/>
              </a:rPr>
              <a:t>– Import container is currently held at port and not available due to customs related review.</a:t>
            </a:r>
          </a:p>
          <a:p>
            <a:pPr lvl="0"/>
            <a:r>
              <a:rPr lang="en-US" sz="1800" b="1" dirty="0">
                <a:latin typeface="+mj-lt"/>
              </a:rPr>
              <a:t>FREIGHT HOLD </a:t>
            </a:r>
            <a:r>
              <a:rPr lang="en-US" sz="1800" dirty="0">
                <a:latin typeface="+mj-lt"/>
              </a:rPr>
              <a:t>– Import container is currently held at port and not available due to carrier related review.</a:t>
            </a:r>
          </a:p>
          <a:p>
            <a:pPr lvl="0"/>
            <a:r>
              <a:rPr lang="en-US" sz="1800" b="1" dirty="0">
                <a:latin typeface="+mj-lt"/>
              </a:rPr>
              <a:t>CONTAINER ETA GFC MM/DD </a:t>
            </a:r>
            <a:r>
              <a:rPr lang="en-US" sz="1800" dirty="0">
                <a:latin typeface="+mj-lt"/>
              </a:rPr>
              <a:t>– ETA the ocean container will arrive at the mentioned DC’s Yard. This did not go through East or West Coast Transload. Please check with the DC for the cross dock status of POs that are not consigned to the DC mentioned in the comment.</a:t>
            </a:r>
          </a:p>
          <a:p>
            <a:pPr lvl="0"/>
            <a:r>
              <a:rPr lang="en-US" sz="1800" b="1" dirty="0">
                <a:latin typeface="+mj-lt"/>
              </a:rPr>
              <a:t>ETA TRANSLOAD MM/DD </a:t>
            </a:r>
            <a:r>
              <a:rPr lang="en-US" sz="1800" dirty="0">
                <a:latin typeface="+mj-lt"/>
              </a:rPr>
              <a:t>– Import container has been scheduled to deliver to transload facility from port.</a:t>
            </a:r>
          </a:p>
          <a:p>
            <a:pPr lvl="0"/>
            <a:r>
              <a:rPr lang="en-US" sz="1800" b="1" dirty="0">
                <a:latin typeface="+mj-lt"/>
              </a:rPr>
              <a:t>AT TRANSLOAD MM/DD, SEE TRUCK </a:t>
            </a:r>
            <a:r>
              <a:rPr lang="en-US" sz="1800" dirty="0">
                <a:latin typeface="+mj-lt"/>
              </a:rPr>
              <a:t>– Import container has arrived at transload site and related purchase orders will be available in TradeStone within SLA under a new domestic trailer. The PO will have or soon have a new line in TradeStone that represents the final truck to the consigned DC. The comments here will be to the actual URBN DC. This information can also be found in the PT Transload report.</a:t>
            </a:r>
          </a:p>
          <a:p>
            <a:pPr lvl="0"/>
            <a:r>
              <a:rPr lang="en-US" sz="1800" b="1" dirty="0">
                <a:latin typeface="+mj-lt"/>
              </a:rPr>
              <a:t>ETA DC MM/DD </a:t>
            </a:r>
            <a:r>
              <a:rPr lang="en-US" sz="1800" dirty="0">
                <a:latin typeface="+mj-lt"/>
              </a:rPr>
              <a:t>– Scheduled final delivery date of domestic trailer to URBN site. DC will contain the URBN site to which the container is delivering to (GAP, GFC, REN, RNO, RSA, MNC, MNCA, MLA). If date in comment in field is in past, the ‘At Yard’ data field will confirm final delivery.</a:t>
            </a:r>
            <a:endParaRPr lang="en-US" sz="1800" dirty="0">
              <a:solidFill>
                <a:prstClr val="black"/>
              </a:solidFill>
              <a:latin typeface="+mj-lt"/>
            </a:endParaRPr>
          </a:p>
          <a:p>
            <a:pPr marL="142300" indent="-142300" defTabSz="569198">
              <a:spcBef>
                <a:spcPts val="623"/>
              </a:spcBef>
            </a:pPr>
            <a:r>
              <a:rPr lang="en-US" sz="1800" b="1" dirty="0">
                <a:solidFill>
                  <a:prstClr val="black"/>
                </a:solidFill>
                <a:latin typeface="+mj-lt"/>
              </a:rPr>
              <a:t>SLSN ETA GFC 3/9 GAP 3/9 RNO 3/12 </a:t>
            </a:r>
            <a:r>
              <a:rPr lang="en-US" sz="1800" dirty="0">
                <a:solidFill>
                  <a:prstClr val="black"/>
                </a:solidFill>
                <a:latin typeface="+mj-lt"/>
              </a:rPr>
              <a:t>– Pertains to ocean POs that go through east  coast transload. Unlike PT, POs that depart from East Coast transload are unable to send trucking information to TradeStone. This comment represents all the POs that were on the former ocean container., which includes ETA Gap, GFC and the Reno Campus. The Reno Campus will almost always be a combined trailer. Please reference the ETA of your PO’s consigned DC.</a:t>
            </a:r>
          </a:p>
        </p:txBody>
      </p:sp>
      <p:pic>
        <p:nvPicPr>
          <p:cNvPr id="6" name="Picture 5">
            <a:extLst>
              <a:ext uri="{FF2B5EF4-FFF2-40B4-BE49-F238E27FC236}">
                <a16:creationId xmlns:a16="http://schemas.microsoft.com/office/drawing/2014/main" id="{2B2FF1B8-984A-444E-9B7C-7FA30C06B9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
        <p:nvSpPr>
          <p:cNvPr id="8" name="Slide Number Placeholder 7">
            <a:extLst>
              <a:ext uri="{FF2B5EF4-FFF2-40B4-BE49-F238E27FC236}">
                <a16:creationId xmlns:a16="http://schemas.microsoft.com/office/drawing/2014/main" id="{BAB14983-5F5A-4CC0-9BE4-DFB295021945}"/>
              </a:ext>
            </a:extLst>
          </p:cNvPr>
          <p:cNvSpPr>
            <a:spLocks noGrp="1"/>
          </p:cNvSpPr>
          <p:nvPr>
            <p:ph type="sldNum" sz="quarter" idx="12"/>
          </p:nvPr>
        </p:nvSpPr>
        <p:spPr>
          <a:xfrm>
            <a:off x="5360323" y="9153444"/>
            <a:ext cx="1707714" cy="525797"/>
          </a:xfrm>
        </p:spPr>
        <p:txBody>
          <a:bodyPr/>
          <a:lstStyle/>
          <a:p>
            <a:fld id="{62CD0CA6-4489-4034-8A26-34C7F83CE7EF}" type="slidenum">
              <a:rPr lang="en-US" smtClean="0"/>
              <a:t>14</a:t>
            </a:fld>
            <a:endParaRPr lang="en-US" dirty="0"/>
          </a:p>
        </p:txBody>
      </p:sp>
    </p:spTree>
    <p:extLst>
      <p:ext uri="{BB962C8B-B14F-4D97-AF65-F5344CB8AC3E}">
        <p14:creationId xmlns:p14="http://schemas.microsoft.com/office/powerpoint/2010/main" val="375867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8165" y="711458"/>
            <a:ext cx="4732386" cy="584775"/>
          </a:xfrm>
          <a:prstGeom prst="rect">
            <a:avLst/>
          </a:prstGeom>
        </p:spPr>
        <p:txBody>
          <a:bodyPr wrap="none">
            <a:spAutoFit/>
          </a:bodyPr>
          <a:lstStyle/>
          <a:p>
            <a:r>
              <a:rPr lang="en-US" sz="3200" b="1" cap="small" dirty="0">
                <a:latin typeface="+mj-lt"/>
                <a:ea typeface="Calibri" panose="020F0502020204030204" pitchFamily="34" charset="0"/>
                <a:cs typeface="Times New Roman" panose="02020603050405020304" pitchFamily="18" charset="0"/>
              </a:rPr>
              <a:t>Inbound Transportation - Air</a:t>
            </a:r>
            <a:endParaRPr lang="en-US" sz="3200" b="1" dirty="0">
              <a:latin typeface="+mj-lt"/>
            </a:endParaRPr>
          </a:p>
        </p:txBody>
      </p:sp>
      <p:sp>
        <p:nvSpPr>
          <p:cNvPr id="68" name="TextBox 67"/>
          <p:cNvSpPr txBox="1"/>
          <p:nvPr/>
        </p:nvSpPr>
        <p:spPr>
          <a:xfrm>
            <a:off x="210376" y="1696087"/>
            <a:ext cx="5753100" cy="338554"/>
          </a:xfrm>
          <a:prstGeom prst="rect">
            <a:avLst/>
          </a:prstGeom>
          <a:noFill/>
        </p:spPr>
        <p:txBody>
          <a:bodyPr wrap="square" lIns="45720" rIns="45720" rtlCol="0">
            <a:spAutoFit/>
          </a:bodyPr>
          <a:lstStyle/>
          <a:p>
            <a:pPr>
              <a:spcAft>
                <a:spcPts val="3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Standard Air vs. Express Air Approval</a:t>
            </a:r>
          </a:p>
        </p:txBody>
      </p:sp>
      <p:grpSp>
        <p:nvGrpSpPr>
          <p:cNvPr id="83" name="Group 82"/>
          <p:cNvGrpSpPr/>
          <p:nvPr/>
        </p:nvGrpSpPr>
        <p:grpSpPr>
          <a:xfrm>
            <a:off x="140678" y="3051590"/>
            <a:ext cx="7225212" cy="2008924"/>
            <a:chOff x="240915" y="3052710"/>
            <a:chExt cx="4492857" cy="1327753"/>
          </a:xfrm>
        </p:grpSpPr>
        <p:sp>
          <p:nvSpPr>
            <p:cNvPr id="84" name="Round Single Corner Rectangle 83"/>
            <p:cNvSpPr/>
            <p:nvPr/>
          </p:nvSpPr>
          <p:spPr>
            <a:xfrm>
              <a:off x="2463137" y="3062980"/>
              <a:ext cx="2268068" cy="273753"/>
            </a:xfrm>
            <a:prstGeom prst="round1Rect">
              <a:avLst/>
            </a:prstGeom>
            <a:solidFill>
              <a:srgbClr val="0F2655"/>
            </a:solidFill>
            <a:ln w="38100">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ym typeface="Wingdings" panose="05000000000000000000" pitchFamily="2" charset="2"/>
                </a:rPr>
                <a:t>Express Air</a:t>
              </a:r>
              <a:endParaRPr lang="en-US" sz="1600" b="1" dirty="0"/>
            </a:p>
          </p:txBody>
        </p:sp>
        <p:sp>
          <p:nvSpPr>
            <p:cNvPr id="85" name="Round Single Corner Rectangle 84"/>
            <p:cNvSpPr/>
            <p:nvPr/>
          </p:nvSpPr>
          <p:spPr>
            <a:xfrm flipH="1">
              <a:off x="246596" y="3052710"/>
              <a:ext cx="2216542" cy="278550"/>
            </a:xfrm>
            <a:prstGeom prst="round1Rect">
              <a:avLst/>
            </a:prstGeom>
            <a:solidFill>
              <a:srgbClr val="0F2655"/>
            </a:solidFill>
            <a:ln w="28575">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ym typeface="Wingdings" panose="05000000000000000000" pitchFamily="2" charset="2"/>
                </a:rPr>
                <a:t>Standard Air</a:t>
              </a:r>
              <a:endParaRPr lang="en-US" sz="1600" b="1" dirty="0"/>
            </a:p>
          </p:txBody>
        </p:sp>
        <p:sp>
          <p:nvSpPr>
            <p:cNvPr id="86" name="Rectangle 85"/>
            <p:cNvSpPr/>
            <p:nvPr/>
          </p:nvSpPr>
          <p:spPr>
            <a:xfrm>
              <a:off x="240915" y="3344200"/>
              <a:ext cx="2222224" cy="1036263"/>
            </a:xfrm>
            <a:prstGeom prst="rect">
              <a:avLst/>
            </a:prstGeom>
            <a:solidFill>
              <a:srgbClr val="BFD8EF"/>
            </a:solidFill>
            <a:ln w="12700">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85742" indent="-285742">
                <a:buFont typeface="Wingdings" panose="05000000000000000000" pitchFamily="2" charset="2"/>
                <a:buChar char="§"/>
              </a:pPr>
              <a:r>
                <a:rPr lang="en-US" sz="1600" dirty="0">
                  <a:solidFill>
                    <a:schemeClr val="tx1"/>
                  </a:solidFill>
                </a:rPr>
                <a:t>The default service for air</a:t>
              </a:r>
            </a:p>
            <a:p>
              <a:pPr marL="285742" indent="-285742">
                <a:buFont typeface="Wingdings" panose="05000000000000000000" pitchFamily="2" charset="2"/>
                <a:buChar char="§"/>
              </a:pPr>
              <a:r>
                <a:rPr lang="en-US" sz="1600" dirty="0">
                  <a:solidFill>
                    <a:schemeClr val="tx1"/>
                  </a:solidFill>
                </a:rPr>
                <a:t>Rates in TradeStone and the Transit Matrix are calculated from the Standard Air service level</a:t>
              </a:r>
            </a:p>
          </p:txBody>
        </p:sp>
        <p:sp>
          <p:nvSpPr>
            <p:cNvPr id="87" name="Rectangle 86"/>
            <p:cNvSpPr/>
            <p:nvPr/>
          </p:nvSpPr>
          <p:spPr>
            <a:xfrm>
              <a:off x="2463138" y="3345221"/>
              <a:ext cx="2270634" cy="1034220"/>
            </a:xfrm>
            <a:prstGeom prst="rect">
              <a:avLst/>
            </a:prstGeom>
            <a:solidFill>
              <a:srgbClr val="BFD8EF"/>
            </a:solidFill>
            <a:ln>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42" indent="-285742">
                <a:buFont typeface="Wingdings" panose="05000000000000000000" pitchFamily="2" charset="2"/>
                <a:buChar char="§"/>
              </a:pPr>
              <a:r>
                <a:rPr lang="en-US" sz="1400" dirty="0">
                  <a:solidFill>
                    <a:schemeClr val="tx1"/>
                  </a:solidFill>
                </a:rPr>
                <a:t>Transit Time: 2-3 days less than Standard</a:t>
              </a:r>
            </a:p>
            <a:p>
              <a:pPr marL="285742" indent="-285742">
                <a:buFont typeface="Wingdings" panose="05000000000000000000" pitchFamily="2" charset="2"/>
                <a:buChar char="§"/>
              </a:pPr>
              <a:r>
                <a:rPr lang="en-US" sz="1400" dirty="0">
                  <a:solidFill>
                    <a:schemeClr val="tx1"/>
                  </a:solidFill>
                </a:rPr>
                <a:t>Advantages: direct flights, priority loading and/or carriage on a premium airline. </a:t>
              </a:r>
            </a:p>
            <a:p>
              <a:pPr marL="285742" indent="-285742">
                <a:buFont typeface="Wingdings" panose="05000000000000000000" pitchFamily="2" charset="2"/>
                <a:buChar char="§"/>
              </a:pPr>
              <a:r>
                <a:rPr lang="en-US" sz="1400" dirty="0">
                  <a:solidFill>
                    <a:schemeClr val="tx1"/>
                  </a:solidFill>
                </a:rPr>
                <a:t>At least 20% more expensive than Standard Air</a:t>
              </a:r>
            </a:p>
            <a:p>
              <a:pPr marL="285742" indent="-285742">
                <a:buFont typeface="Wingdings" panose="05000000000000000000" pitchFamily="2" charset="2"/>
                <a:buChar char="§"/>
              </a:pPr>
              <a:r>
                <a:rPr lang="en-US" sz="1400" dirty="0">
                  <a:solidFill>
                    <a:schemeClr val="tx1"/>
                  </a:solidFill>
                </a:rPr>
                <a:t>TradeStone does not capture express air rates</a:t>
              </a:r>
            </a:p>
            <a:p>
              <a:pPr marL="285742" indent="-285742">
                <a:buFont typeface="Wingdings" panose="05000000000000000000" pitchFamily="2" charset="2"/>
                <a:buChar char="§"/>
              </a:pPr>
              <a:endParaRPr lang="en-US" sz="1200" dirty="0">
                <a:solidFill>
                  <a:schemeClr val="tx1"/>
                </a:solidFill>
              </a:endParaRPr>
            </a:p>
          </p:txBody>
        </p:sp>
      </p:grpSp>
      <p:sp>
        <p:nvSpPr>
          <p:cNvPr id="89" name="Rectangle 88"/>
          <p:cNvSpPr/>
          <p:nvPr/>
        </p:nvSpPr>
        <p:spPr>
          <a:xfrm>
            <a:off x="210376" y="1957203"/>
            <a:ext cx="7138948" cy="738664"/>
          </a:xfrm>
          <a:prstGeom prst="rect">
            <a:avLst/>
          </a:prstGeom>
        </p:spPr>
        <p:txBody>
          <a:bodyPr wrap="square">
            <a:spAutoFit/>
          </a:bodyPr>
          <a:lstStyle/>
          <a:p>
            <a:pPr marL="285742" indent="-285742">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Authorized Brand/Production representative must approve a PO to ship via Express Air &amp; notify Transportation via email</a:t>
            </a:r>
          </a:p>
          <a:p>
            <a:pPr marL="285742" indent="-285742">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Consult the </a:t>
            </a:r>
            <a:r>
              <a:rPr lang="en-US" sz="1400" dirty="0">
                <a:latin typeface="Calibri" panose="020F0502020204030204" pitchFamily="34" charset="0"/>
                <a:ea typeface="Calibri" panose="020F0502020204030204" pitchFamily="34" charset="0"/>
                <a:cs typeface="Times New Roman" panose="02020603050405020304" pitchFamily="18" charset="0"/>
                <a:hlinkClick r:id="" action="ppaction://noaction"/>
              </a:rPr>
              <a:t>Transit Matrix</a:t>
            </a:r>
            <a:r>
              <a:rPr lang="en-US" sz="1400" dirty="0">
                <a:latin typeface="Calibri" panose="020F0502020204030204" pitchFamily="34" charset="0"/>
                <a:ea typeface="Calibri" panose="020F0502020204030204" pitchFamily="34" charset="0"/>
                <a:cs typeface="Times New Roman" panose="02020603050405020304" pitchFamily="18" charset="0"/>
              </a:rPr>
              <a:t> for lane by lane specifics on timing.</a:t>
            </a:r>
          </a:p>
        </p:txBody>
      </p:sp>
      <p:sp>
        <p:nvSpPr>
          <p:cNvPr id="61" name="Round Single Corner Rectangle 84">
            <a:extLst>
              <a:ext uri="{FF2B5EF4-FFF2-40B4-BE49-F238E27FC236}">
                <a16:creationId xmlns:a16="http://schemas.microsoft.com/office/drawing/2014/main" id="{3DA480FF-148D-4310-9CEC-3727022D3CA6}"/>
              </a:ext>
            </a:extLst>
          </p:cNvPr>
          <p:cNvSpPr/>
          <p:nvPr/>
        </p:nvSpPr>
        <p:spPr>
          <a:xfrm flipH="1">
            <a:off x="1482574" y="5383282"/>
            <a:ext cx="4677423" cy="691851"/>
          </a:xfrm>
          <a:prstGeom prst="round1Rect">
            <a:avLst/>
          </a:prstGeom>
          <a:solidFill>
            <a:srgbClr val="0F2655"/>
          </a:solidFill>
          <a:ln w="28575">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ym typeface="Wingdings" panose="05000000000000000000" pitchFamily="2" charset="2"/>
              </a:rPr>
              <a:t>Charter</a:t>
            </a:r>
            <a:endParaRPr lang="en-US" b="1" dirty="0"/>
          </a:p>
        </p:txBody>
      </p:sp>
      <p:sp>
        <p:nvSpPr>
          <p:cNvPr id="70" name="Rectangle 69">
            <a:extLst>
              <a:ext uri="{FF2B5EF4-FFF2-40B4-BE49-F238E27FC236}">
                <a16:creationId xmlns:a16="http://schemas.microsoft.com/office/drawing/2014/main" id="{4EC65122-6A7F-4FFF-B239-DC6BD5151B51}"/>
              </a:ext>
            </a:extLst>
          </p:cNvPr>
          <p:cNvSpPr/>
          <p:nvPr/>
        </p:nvSpPr>
        <p:spPr>
          <a:xfrm>
            <a:off x="1460984" y="6091696"/>
            <a:ext cx="4677424" cy="2227167"/>
          </a:xfrm>
          <a:prstGeom prst="rect">
            <a:avLst/>
          </a:prstGeom>
          <a:solidFill>
            <a:srgbClr val="BFD8EF"/>
          </a:solidFill>
          <a:ln>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42" indent="-285742">
              <a:buFont typeface="Wingdings" panose="05000000000000000000" pitchFamily="2" charset="2"/>
              <a:buChar char="§"/>
            </a:pPr>
            <a:r>
              <a:rPr lang="en-US" sz="1400" dirty="0">
                <a:solidFill>
                  <a:schemeClr val="tx1"/>
                </a:solidFill>
              </a:rPr>
              <a:t>Air Service that can be utilized by pre-approved Ownbrand vendors from Shanghai and Hong Kong</a:t>
            </a:r>
          </a:p>
          <a:p>
            <a:pPr marL="285742" indent="-285742">
              <a:buFont typeface="Wingdings" panose="05000000000000000000" pitchFamily="2" charset="2"/>
              <a:buChar char="§"/>
            </a:pPr>
            <a:r>
              <a:rPr lang="en-US" sz="1400" dirty="0">
                <a:solidFill>
                  <a:schemeClr val="tx1"/>
                </a:solidFill>
              </a:rPr>
              <a:t>Fast and dedicated Air service to Gap and Reno </a:t>
            </a:r>
          </a:p>
          <a:p>
            <a:pPr marL="285742" indent="-285742">
              <a:buFont typeface="Wingdings" panose="05000000000000000000" pitchFamily="2" charset="2"/>
              <a:buChar char="§"/>
            </a:pPr>
            <a:r>
              <a:rPr lang="en-US" sz="1400" dirty="0">
                <a:solidFill>
                  <a:schemeClr val="tx1"/>
                </a:solidFill>
              </a:rPr>
              <a:t>Market vendors and non-approved Ownbrand vendors cannot ship on the charter and must use the Standard Air Service</a:t>
            </a:r>
          </a:p>
          <a:p>
            <a:pPr marL="285742" indent="-285742">
              <a:buFont typeface="Wingdings" panose="05000000000000000000" pitchFamily="2" charset="2"/>
              <a:buChar char="§"/>
            </a:pPr>
            <a:r>
              <a:rPr lang="en-US" sz="1400" dirty="0">
                <a:solidFill>
                  <a:schemeClr val="tx1"/>
                </a:solidFill>
              </a:rPr>
              <a:t>Please Consult Transportation and Sourcing for questions regarding vendors that are approved for this service</a:t>
            </a:r>
          </a:p>
        </p:txBody>
      </p:sp>
      <p:sp>
        <p:nvSpPr>
          <p:cNvPr id="6" name="Slide Number Placeholder 5">
            <a:extLst>
              <a:ext uri="{FF2B5EF4-FFF2-40B4-BE49-F238E27FC236}">
                <a16:creationId xmlns:a16="http://schemas.microsoft.com/office/drawing/2014/main" id="{40BE0E66-43D1-4B35-ABE0-6520EE693B6B}"/>
              </a:ext>
            </a:extLst>
          </p:cNvPr>
          <p:cNvSpPr>
            <a:spLocks noGrp="1"/>
          </p:cNvSpPr>
          <p:nvPr>
            <p:ph type="sldNum" sz="quarter" idx="12"/>
          </p:nvPr>
        </p:nvSpPr>
        <p:spPr/>
        <p:txBody>
          <a:bodyPr/>
          <a:lstStyle/>
          <a:p>
            <a:fld id="{62CD0CA6-4489-4034-8A26-34C7F83CE7EF}" type="slidenum">
              <a:rPr lang="en-US" smtClean="0"/>
              <a:t>15</a:t>
            </a:fld>
            <a:endParaRPr lang="en-US" dirty="0"/>
          </a:p>
        </p:txBody>
      </p:sp>
      <p:pic>
        <p:nvPicPr>
          <p:cNvPr id="13" name="Picture 12">
            <a:extLst>
              <a:ext uri="{FF2B5EF4-FFF2-40B4-BE49-F238E27FC236}">
                <a16:creationId xmlns:a16="http://schemas.microsoft.com/office/drawing/2014/main" id="{DE76A18E-13D9-478F-B9B7-510418F32B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59819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8569" y="434427"/>
            <a:ext cx="4732386" cy="584775"/>
          </a:xfrm>
          <a:prstGeom prst="rect">
            <a:avLst/>
          </a:prstGeom>
        </p:spPr>
        <p:txBody>
          <a:bodyPr wrap="none">
            <a:spAutoFit/>
          </a:bodyPr>
          <a:lstStyle/>
          <a:p>
            <a:r>
              <a:rPr lang="en-US" sz="3200" b="1" cap="small" dirty="0">
                <a:latin typeface="+mj-lt"/>
                <a:ea typeface="Calibri" panose="020F0502020204030204" pitchFamily="34" charset="0"/>
                <a:cs typeface="Times New Roman" panose="02020603050405020304" pitchFamily="18" charset="0"/>
              </a:rPr>
              <a:t>Inbound Transportation - Air</a:t>
            </a:r>
            <a:endParaRPr lang="en-US" sz="3200" b="1" dirty="0">
              <a:latin typeface="+mj-lt"/>
            </a:endParaRPr>
          </a:p>
        </p:txBody>
      </p:sp>
      <p:grpSp>
        <p:nvGrpSpPr>
          <p:cNvPr id="19" name="Group 18"/>
          <p:cNvGrpSpPr/>
          <p:nvPr/>
        </p:nvGrpSpPr>
        <p:grpSpPr>
          <a:xfrm>
            <a:off x="-20971" y="3480463"/>
            <a:ext cx="7589837" cy="4700175"/>
            <a:chOff x="219763" y="4592677"/>
            <a:chExt cx="7206418" cy="3249012"/>
          </a:xfrm>
        </p:grpSpPr>
        <p:sp>
          <p:nvSpPr>
            <p:cNvPr id="34" name="TextBox 33"/>
            <p:cNvSpPr txBox="1"/>
            <p:nvPr/>
          </p:nvSpPr>
          <p:spPr>
            <a:xfrm>
              <a:off x="294699" y="7466226"/>
              <a:ext cx="7131482" cy="375463"/>
            </a:xfrm>
            <a:prstGeom prst="rect">
              <a:avLst/>
            </a:prstGeom>
            <a:noFill/>
            <a:ln>
              <a:noFill/>
            </a:ln>
          </p:spPr>
          <p:txBody>
            <a:bodyPr wrap="square" lIns="45720" rIns="45720" rtlCol="0">
              <a:spAutoFit/>
            </a:bodyPr>
            <a:lstStyle/>
            <a:p>
              <a:pPr>
                <a:lnSpc>
                  <a:spcPct val="107000"/>
                </a:lnSpc>
                <a:spcAft>
                  <a:spcPts val="600"/>
                </a:spcAft>
              </a:pPr>
              <a:r>
                <a:rPr lang="en-US" sz="1400" b="1" dirty="0">
                  <a:latin typeface="Calibri" panose="020F0502020204030204" pitchFamily="34" charset="0"/>
                  <a:ea typeface="Calibri" panose="020F0502020204030204" pitchFamily="34" charset="0"/>
                  <a:cs typeface="Times New Roman" panose="02020603050405020304" pitchFamily="18" charset="0"/>
                </a:rPr>
                <a:t>NOTE: </a:t>
              </a:r>
              <a:r>
                <a:rPr lang="en-US" sz="1400" dirty="0">
                  <a:latin typeface="Calibri" panose="020F0502020204030204" pitchFamily="34" charset="0"/>
                  <a:ea typeface="Calibri" panose="020F0502020204030204" pitchFamily="34" charset="0"/>
                  <a:cs typeface="Times New Roman" panose="02020603050405020304" pitchFamily="18" charset="0"/>
                </a:rPr>
                <a:t>The vendor must follow all of the provided instructions in order for the tracking information to appear in TradeStone.</a:t>
              </a:r>
            </a:p>
          </p:txBody>
        </p:sp>
        <p:grpSp>
          <p:nvGrpSpPr>
            <p:cNvPr id="15" name="Group 14"/>
            <p:cNvGrpSpPr/>
            <p:nvPr/>
          </p:nvGrpSpPr>
          <p:grpSpPr>
            <a:xfrm>
              <a:off x="278355" y="5414408"/>
              <a:ext cx="7033128" cy="2051975"/>
              <a:chOff x="231856" y="5475234"/>
              <a:chExt cx="7153603" cy="2051975"/>
            </a:xfrm>
          </p:grpSpPr>
          <p:sp>
            <p:nvSpPr>
              <p:cNvPr id="44" name="Rectangle 43"/>
              <p:cNvSpPr/>
              <p:nvPr/>
            </p:nvSpPr>
            <p:spPr>
              <a:xfrm>
                <a:off x="231856" y="6706082"/>
                <a:ext cx="329184" cy="411480"/>
              </a:xfrm>
              <a:prstGeom prst="rect">
                <a:avLst/>
              </a:prstGeom>
              <a:solidFill>
                <a:srgbClr val="5482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2" name="Round Single Corner Rectangle 31"/>
              <p:cNvSpPr/>
              <p:nvPr/>
            </p:nvSpPr>
            <p:spPr>
              <a:xfrm flipH="1" flipV="1">
                <a:off x="231856" y="7115729"/>
                <a:ext cx="329184" cy="411480"/>
              </a:xfrm>
              <a:prstGeom prst="round1Rect">
                <a:avLst/>
              </a:prstGeom>
              <a:solidFill>
                <a:srgbClr val="1F4E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564035" y="5911694"/>
                <a:ext cx="6821424" cy="361678"/>
              </a:xfrm>
              <a:prstGeom prst="rect">
                <a:avLst/>
              </a:prstGeom>
              <a:solidFill>
                <a:srgbClr val="F9D1B5"/>
              </a:solidFill>
              <a:ln>
                <a:noFill/>
              </a:ln>
            </p:spPr>
            <p:txBody>
              <a:bodyPr wrap="square" lIns="45720" rIns="45720" rtlCol="0" anchor="ctr">
                <a:spAutoFit/>
              </a:bodyPr>
              <a:lstStyle/>
              <a:p>
                <a:pPr marL="0" lvl="1"/>
                <a:r>
                  <a:rPr lang="en-US" sz="1400" dirty="0">
                    <a:latin typeface="Calibri" panose="020F0502020204030204" pitchFamily="34" charset="0"/>
                    <a:ea typeface="Calibri" panose="020F0502020204030204" pitchFamily="34" charset="0"/>
                    <a:cs typeface="Times New Roman" panose="02020603050405020304" pitchFamily="18" charset="0"/>
                  </a:rPr>
                  <a:t>TradeStone documentation is then reviewed by the URBN Compliance team. If there is an issue, the vendor and/or the brand will receive instruction from URBN Compliance.</a:t>
                </a:r>
              </a:p>
            </p:txBody>
          </p:sp>
          <p:sp>
            <p:nvSpPr>
              <p:cNvPr id="38" name="TextBox 37"/>
              <p:cNvSpPr txBox="1"/>
              <p:nvPr/>
            </p:nvSpPr>
            <p:spPr>
              <a:xfrm>
                <a:off x="564035" y="6314445"/>
                <a:ext cx="6821424" cy="375463"/>
              </a:xfrm>
              <a:prstGeom prst="rect">
                <a:avLst/>
              </a:prstGeom>
              <a:solidFill>
                <a:srgbClr val="FFEFBD"/>
              </a:solidFill>
              <a:ln>
                <a:noFill/>
              </a:ln>
            </p:spPr>
            <p:txBody>
              <a:bodyPr wrap="square" lIns="45720" rIns="45720" rtlCol="0" anchor="ctr">
                <a:spAutoFit/>
              </a:bodyPr>
              <a:lstStyle/>
              <a:p>
                <a:pPr indent="-77721">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Following completion of Compliance review, URBN Transportation will send an authorization email to the vendor with approval to ship the requested PO(s) via FedEx courier.</a:t>
                </a:r>
              </a:p>
            </p:txBody>
          </p:sp>
          <p:sp>
            <p:nvSpPr>
              <p:cNvPr id="42" name="Rectangle 41"/>
              <p:cNvSpPr/>
              <p:nvPr/>
            </p:nvSpPr>
            <p:spPr>
              <a:xfrm>
                <a:off x="231856" y="5886792"/>
                <a:ext cx="329184" cy="411480"/>
              </a:xfrm>
              <a:prstGeom prst="rect">
                <a:avLst/>
              </a:prstGeom>
              <a:solidFill>
                <a:srgbClr val="D4611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3" name="Rectangle 42"/>
              <p:cNvSpPr/>
              <p:nvPr/>
            </p:nvSpPr>
            <p:spPr>
              <a:xfrm>
                <a:off x="231856" y="6296437"/>
                <a:ext cx="329184" cy="411480"/>
              </a:xfrm>
              <a:prstGeom prst="rect">
                <a:avLst/>
              </a:prstGeom>
              <a:solidFill>
                <a:srgbClr val="DEA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TextBox 44"/>
              <p:cNvSpPr txBox="1"/>
              <p:nvPr/>
            </p:nvSpPr>
            <p:spPr>
              <a:xfrm>
                <a:off x="255798" y="7133729"/>
                <a:ext cx="281300" cy="255302"/>
              </a:xfrm>
              <a:prstGeom prst="rect">
                <a:avLst/>
              </a:prstGeom>
              <a:noFill/>
              <a:ln>
                <a:noFill/>
              </a:ln>
            </p:spPr>
            <p:txBody>
              <a:bodyPr wrap="square" rtlCol="0">
                <a:spAutoFit/>
              </a:bodyPr>
              <a:lstStyle/>
              <a:p>
                <a:r>
                  <a:rPr lang="en-US" dirty="0">
                    <a:solidFill>
                      <a:schemeClr val="bg1"/>
                    </a:solidFill>
                  </a:rPr>
                  <a:t>5</a:t>
                </a:r>
              </a:p>
            </p:txBody>
          </p:sp>
          <p:sp>
            <p:nvSpPr>
              <p:cNvPr id="41" name="Round Single Corner Rectangle 40"/>
              <p:cNvSpPr/>
              <p:nvPr/>
            </p:nvSpPr>
            <p:spPr>
              <a:xfrm flipH="1">
                <a:off x="231856" y="5477147"/>
                <a:ext cx="329184" cy="411480"/>
              </a:xfrm>
              <a:prstGeom prst="round1Rect">
                <a:avLst/>
              </a:prstGeom>
              <a:solidFill>
                <a:srgbClr val="96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7" name="TextBox 36"/>
              <p:cNvSpPr txBox="1"/>
              <p:nvPr/>
            </p:nvSpPr>
            <p:spPr>
              <a:xfrm>
                <a:off x="564035" y="5502048"/>
                <a:ext cx="6821424" cy="361678"/>
              </a:xfrm>
              <a:prstGeom prst="rect">
                <a:avLst/>
              </a:prstGeom>
              <a:solidFill>
                <a:srgbClr val="FFD9D9"/>
              </a:solidFill>
              <a:ln>
                <a:noFill/>
              </a:ln>
            </p:spPr>
            <p:txBody>
              <a:bodyPr wrap="square" lIns="45720" rIns="45720" rtlCol="0" anchor="ctr">
                <a:spAutoFit/>
              </a:bodyPr>
              <a:lstStyle/>
              <a:p>
                <a:pPr marL="0" lvl="1"/>
                <a:r>
                  <a:rPr lang="en-US" sz="1400" dirty="0">
                    <a:latin typeface="Calibri" panose="020F0502020204030204" pitchFamily="34" charset="0"/>
                    <a:ea typeface="Calibri" panose="020F0502020204030204" pitchFamily="34" charset="0"/>
                    <a:cs typeface="Times New Roman" panose="02020603050405020304" pitchFamily="18" charset="0"/>
                  </a:rPr>
                  <a:t>The vendor must send an email to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fedexauth@urbn.com</a:t>
                </a:r>
                <a:r>
                  <a:rPr lang="en-US" sz="1400" dirty="0">
                    <a:latin typeface="Calibri" panose="020F0502020204030204" pitchFamily="34" charset="0"/>
                    <a:ea typeface="Calibri" panose="020F0502020204030204" pitchFamily="34" charset="0"/>
                    <a:cs typeface="Times New Roman" panose="02020603050405020304" pitchFamily="18" charset="0"/>
                  </a:rPr>
                  <a:t> with the TradeStone packing list and TradeStone commercial invoice included for each PO</a:t>
                </a:r>
              </a:p>
            </p:txBody>
          </p:sp>
          <p:cxnSp>
            <p:nvCxnSpPr>
              <p:cNvPr id="16" name="Straight Connector 15"/>
              <p:cNvCxnSpPr/>
              <p:nvPr/>
            </p:nvCxnSpPr>
            <p:spPr>
              <a:xfrm flipH="1">
                <a:off x="7378546" y="6295346"/>
                <a:ext cx="487" cy="411480"/>
              </a:xfrm>
              <a:prstGeom prst="line">
                <a:avLst/>
              </a:prstGeom>
              <a:ln w="19050">
                <a:solidFill>
                  <a:srgbClr val="D2A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378789" y="5881480"/>
                <a:ext cx="0" cy="411480"/>
              </a:xfrm>
              <a:prstGeom prst="line">
                <a:avLst/>
              </a:prstGeom>
              <a:ln w="19050">
                <a:solidFill>
                  <a:srgbClr val="D4611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78789" y="5475234"/>
                <a:ext cx="0" cy="411480"/>
              </a:xfrm>
              <a:prstGeom prst="line">
                <a:avLst/>
              </a:prstGeom>
              <a:ln w="19050">
                <a:solidFill>
                  <a:srgbClr val="96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04337" y="5485453"/>
                <a:ext cx="6974452" cy="4048"/>
              </a:xfrm>
              <a:prstGeom prst="line">
                <a:avLst/>
              </a:prstGeom>
              <a:ln w="19050">
                <a:solidFill>
                  <a:srgbClr val="96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4035" y="6724092"/>
                <a:ext cx="6821424" cy="375463"/>
              </a:xfrm>
              <a:prstGeom prst="rect">
                <a:avLst/>
              </a:prstGeom>
              <a:solidFill>
                <a:srgbClr val="D2E7C3"/>
              </a:solidFill>
              <a:ln>
                <a:noFill/>
              </a:ln>
            </p:spPr>
            <p:txBody>
              <a:bodyPr wrap="square" lIns="45720" rIns="45720" rtlCol="0" anchor="ctr">
                <a:spAutoFit/>
              </a:bodyPr>
              <a:lstStyle/>
              <a:p>
                <a:pPr indent="-77721">
                  <a:lnSpc>
                    <a:spcPct val="107000"/>
                  </a:lnSpc>
                  <a:spcAft>
                    <a:spcPts val="600"/>
                  </a:spcAft>
                </a:pPr>
                <a:r>
                  <a:rPr lang="en-US" sz="1400" dirty="0">
                    <a:latin typeface="Calibri" panose="020F0502020204030204" pitchFamily="34" charset="0"/>
                    <a:ea typeface="Calibri" panose="020F0502020204030204" pitchFamily="34" charset="0"/>
                    <a:cs typeface="Times New Roman" panose="02020603050405020304" pitchFamily="18" charset="0"/>
                  </a:rPr>
                  <a:t>Once the vendor receives the authorization email from URBN, the vendor will have all the approval they need and can now ship the PO.</a:t>
                </a:r>
              </a:p>
            </p:txBody>
          </p:sp>
          <p:sp>
            <p:nvSpPr>
              <p:cNvPr id="40" name="TextBox 39"/>
              <p:cNvSpPr txBox="1"/>
              <p:nvPr/>
            </p:nvSpPr>
            <p:spPr>
              <a:xfrm>
                <a:off x="564035" y="7140630"/>
                <a:ext cx="6821424" cy="361678"/>
              </a:xfrm>
              <a:prstGeom prst="rect">
                <a:avLst/>
              </a:prstGeom>
              <a:solidFill>
                <a:srgbClr val="BFD8EF"/>
              </a:solidFill>
            </p:spPr>
            <p:txBody>
              <a:bodyPr wrap="square" lIns="45720" rIns="45720" rtlCol="0" anchor="ctr">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Vendors are never allowed to ship a PO via FedEx without first receiving an authorization email from URBN. </a:t>
                </a:r>
              </a:p>
            </p:txBody>
          </p:sp>
          <p:cxnSp>
            <p:nvCxnSpPr>
              <p:cNvPr id="56" name="Straight Connector 55"/>
              <p:cNvCxnSpPr/>
              <p:nvPr/>
            </p:nvCxnSpPr>
            <p:spPr>
              <a:xfrm flipH="1" flipV="1">
                <a:off x="386923" y="7512586"/>
                <a:ext cx="6985427" cy="2639"/>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378210" y="6709212"/>
                <a:ext cx="1158" cy="411480"/>
              </a:xfrm>
              <a:prstGeom prst="line">
                <a:avLst/>
              </a:prstGeom>
              <a:ln w="19050">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378789" y="7114188"/>
                <a:ext cx="0" cy="411480"/>
              </a:xfrm>
              <a:prstGeom prst="line">
                <a:avLst/>
              </a:prstGeom>
              <a:ln w="19050">
                <a:solidFill>
                  <a:srgbClr val="1F4E79"/>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219763" y="4592677"/>
              <a:ext cx="3184681" cy="234027"/>
            </a:xfrm>
            <a:prstGeom prst="rect">
              <a:avLst/>
            </a:prstGeom>
          </p:spPr>
          <p:txBody>
            <a:bodyPr wrap="none">
              <a:spAutoFit/>
            </a:bodyPr>
            <a:lstStyle/>
            <a:p>
              <a:pPr>
                <a:spcAft>
                  <a:spcPts val="3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Instructions to ship via FedEx Courier </a:t>
              </a:r>
            </a:p>
          </p:txBody>
        </p:sp>
        <p:sp>
          <p:nvSpPr>
            <p:cNvPr id="46" name="Rectangle 45"/>
            <p:cNvSpPr/>
            <p:nvPr/>
          </p:nvSpPr>
          <p:spPr>
            <a:xfrm>
              <a:off x="219763" y="4886608"/>
              <a:ext cx="7096270" cy="361678"/>
            </a:xfrm>
            <a:prstGeom prst="rect">
              <a:avLst/>
            </a:prstGeom>
          </p:spPr>
          <p:txBody>
            <a:bodyPr wrap="square">
              <a:spAutoFit/>
            </a:bodyPr>
            <a:lstStyle/>
            <a:p>
              <a:pPr marL="285742" indent="-285742">
                <a:spcAft>
                  <a:spcPts val="6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Eligible POs must follow the authorization process before the vendor is allowed ship using URBN’s FedEx merchandise account. </a:t>
              </a:r>
            </a:p>
          </p:txBody>
        </p:sp>
      </p:grpSp>
      <p:sp>
        <p:nvSpPr>
          <p:cNvPr id="88" name="Content Placeholder 2"/>
          <p:cNvSpPr>
            <a:spLocks noGrp="1"/>
          </p:cNvSpPr>
          <p:nvPr>
            <p:ph idx="1"/>
          </p:nvPr>
        </p:nvSpPr>
        <p:spPr>
          <a:xfrm>
            <a:off x="161755" y="8094645"/>
            <a:ext cx="7193719" cy="1322964"/>
          </a:xfrm>
        </p:spPr>
        <p:txBody>
          <a:bodyPr>
            <a:normAutofit fontScale="92500" lnSpcReduction="20000"/>
          </a:bodyPr>
          <a:lstStyle/>
          <a:p>
            <a:pPr marL="0" indent="0">
              <a:lnSpc>
                <a:spcPct val="100000"/>
              </a:lnSpc>
              <a:spcBef>
                <a:spcPts val="0"/>
              </a:spcBef>
              <a:spcAft>
                <a:spcPts val="300"/>
              </a:spcAft>
              <a:buNone/>
            </a:pPr>
            <a:r>
              <a:rPr lang="en-US" sz="1400" b="1" i="1" dirty="0">
                <a:latin typeface="Calibri" panose="020F0502020204030204" pitchFamily="34" charset="0"/>
                <a:ea typeface="Calibri" panose="020F0502020204030204" pitchFamily="34" charset="0"/>
                <a:cs typeface="Times New Roman" panose="02020603050405020304" pitchFamily="18" charset="0"/>
              </a:rPr>
              <a:t>FEDEX RPI &amp; LOA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42" indent="-285742">
              <a:lnSpc>
                <a:spcPct val="100000"/>
              </a:lnSpc>
              <a:spcBef>
                <a:spcPts val="0"/>
              </a:spcBef>
              <a:spcAft>
                <a:spcPts val="3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Some origin locations require additional authorization to ship using FedEx courier. </a:t>
            </a:r>
          </a:p>
          <a:p>
            <a:pPr marL="285742" indent="-285742">
              <a:lnSpc>
                <a:spcPct val="100000"/>
              </a:lnSpc>
              <a:spcBef>
                <a:spcPts val="0"/>
              </a:spcBef>
              <a:spcAft>
                <a:spcPts val="6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If this is the case, complete a </a:t>
            </a:r>
            <a:r>
              <a:rPr lang="en-US" sz="1400" dirty="0">
                <a:latin typeface="Calibri" panose="020F0502020204030204" pitchFamily="34" charset="0"/>
                <a:ea typeface="Calibri" panose="020F0502020204030204" pitchFamily="34" charset="0"/>
                <a:cs typeface="Times New Roman" panose="02020603050405020304" pitchFamily="18" charset="0"/>
                <a:hlinkClick r:id="rId3" action="ppaction://hlinkfile"/>
              </a:rPr>
              <a:t>Letter of Authorization</a:t>
            </a:r>
            <a:r>
              <a:rPr lang="en-US" sz="1400" dirty="0">
                <a:latin typeface="Calibri" panose="020F0502020204030204" pitchFamily="34" charset="0"/>
                <a:ea typeface="Calibri" panose="020F0502020204030204" pitchFamily="34" charset="0"/>
                <a:cs typeface="Times New Roman" panose="02020603050405020304" pitchFamily="18" charset="0"/>
              </a:rPr>
              <a:t> (LOA) and a </a:t>
            </a:r>
            <a:r>
              <a:rPr lang="en-US" sz="1400" dirty="0">
                <a:latin typeface="Calibri" panose="020F0502020204030204" pitchFamily="34" charset="0"/>
                <a:ea typeface="Calibri" panose="020F0502020204030204" pitchFamily="34" charset="0"/>
                <a:cs typeface="Times New Roman" panose="02020603050405020304" pitchFamily="18" charset="0"/>
                <a:hlinkClick r:id="rId4" action="ppaction://hlinkfile"/>
              </a:rPr>
              <a:t>Remote Pickup Inquiry Request</a:t>
            </a:r>
            <a:r>
              <a:rPr lang="en-US" sz="1400" dirty="0">
                <a:latin typeface="Calibri" panose="020F0502020204030204" pitchFamily="34" charset="0"/>
                <a:ea typeface="Calibri" panose="020F0502020204030204" pitchFamily="34" charset="0"/>
                <a:cs typeface="Times New Roman" panose="02020603050405020304" pitchFamily="18" charset="0"/>
              </a:rPr>
              <a:t> (RPI) and have them signed by the FedEx account manager.</a:t>
            </a:r>
          </a:p>
          <a:p>
            <a:pPr marL="285742" indent="-285742">
              <a:lnSpc>
                <a:spcPct val="100000"/>
              </a:lnSpc>
              <a:spcBef>
                <a:spcPts val="0"/>
              </a:spcBef>
              <a:spcAft>
                <a:spcPts val="6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 sample shipments please contact your brand’s internal account holder</a:t>
            </a:r>
          </a:p>
          <a:p>
            <a:pPr marL="285742" indent="-285742">
              <a:lnSpc>
                <a:spcPct val="100000"/>
              </a:lnSpc>
              <a:spcBef>
                <a:spcPts val="0"/>
              </a:spcBef>
              <a:spcAft>
                <a:spcPts val="600"/>
              </a:spcAft>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For Merchandise POs found in TradeStone please contact Andy Fasanella</a:t>
            </a:r>
          </a:p>
        </p:txBody>
      </p:sp>
      <p:pic>
        <p:nvPicPr>
          <p:cNvPr id="2" name="Picture 1">
            <a:extLst>
              <a:ext uri="{FF2B5EF4-FFF2-40B4-BE49-F238E27FC236}">
                <a16:creationId xmlns:a16="http://schemas.microsoft.com/office/drawing/2014/main" id="{1157E9B0-F5E2-473A-9923-3EA97A6DAFD8}"/>
              </a:ext>
            </a:extLst>
          </p:cNvPr>
          <p:cNvPicPr>
            <a:picLocks noChangeAspect="1"/>
          </p:cNvPicPr>
          <p:nvPr/>
        </p:nvPicPr>
        <p:blipFill>
          <a:blip r:embed="rId5"/>
          <a:stretch>
            <a:fillRect/>
          </a:stretch>
        </p:blipFill>
        <p:spPr>
          <a:xfrm>
            <a:off x="1782" y="1256938"/>
            <a:ext cx="7446283" cy="1973108"/>
          </a:xfrm>
          <a:prstGeom prst="rect">
            <a:avLst/>
          </a:prstGeom>
        </p:spPr>
      </p:pic>
      <p:sp>
        <p:nvSpPr>
          <p:cNvPr id="3" name="Slide Number Placeholder 2">
            <a:extLst>
              <a:ext uri="{FF2B5EF4-FFF2-40B4-BE49-F238E27FC236}">
                <a16:creationId xmlns:a16="http://schemas.microsoft.com/office/drawing/2014/main" id="{6E8B560B-D923-4885-B662-3275F4BC8C05}"/>
              </a:ext>
            </a:extLst>
          </p:cNvPr>
          <p:cNvSpPr>
            <a:spLocks noGrp="1"/>
          </p:cNvSpPr>
          <p:nvPr>
            <p:ph type="sldNum" sz="quarter" idx="12"/>
          </p:nvPr>
        </p:nvSpPr>
        <p:spPr/>
        <p:txBody>
          <a:bodyPr/>
          <a:lstStyle/>
          <a:p>
            <a:fld id="{62CD0CA6-4489-4034-8A26-34C7F83CE7EF}" type="slidenum">
              <a:rPr lang="en-US" smtClean="0"/>
              <a:t>16</a:t>
            </a:fld>
            <a:endParaRPr lang="en-US" dirty="0"/>
          </a:p>
        </p:txBody>
      </p:sp>
      <p:pic>
        <p:nvPicPr>
          <p:cNvPr id="29" name="Picture 28">
            <a:extLst>
              <a:ext uri="{FF2B5EF4-FFF2-40B4-BE49-F238E27FC236}">
                <a16:creationId xmlns:a16="http://schemas.microsoft.com/office/drawing/2014/main" id="{57E39955-B4B0-4C0F-9C9F-4B70518C2B5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390971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5301" y="307445"/>
            <a:ext cx="5399235" cy="584775"/>
          </a:xfrm>
          <a:prstGeom prst="rect">
            <a:avLst/>
          </a:prstGeom>
        </p:spPr>
        <p:txBody>
          <a:bodyPr wrap="none">
            <a:spAutoFit/>
          </a:bodyPr>
          <a:lstStyle/>
          <a:p>
            <a:pPr algn="ctr"/>
            <a:r>
              <a:rPr lang="en-US" sz="3200" b="1" cap="small" dirty="0">
                <a:latin typeface="Calibri Light" panose="020F0302020204030204" pitchFamily="34" charset="0"/>
                <a:ea typeface="Calibri" panose="020F0502020204030204" pitchFamily="34" charset="0"/>
                <a:cs typeface="Times New Roman" panose="02020603050405020304" pitchFamily="18" charset="0"/>
              </a:rPr>
              <a:t>Inbound Transportation – Ocean </a:t>
            </a:r>
            <a:endParaRPr lang="en-US" sz="3200" dirty="0"/>
          </a:p>
        </p:txBody>
      </p:sp>
      <p:grpSp>
        <p:nvGrpSpPr>
          <p:cNvPr id="16" name="Group 15"/>
          <p:cNvGrpSpPr/>
          <p:nvPr/>
        </p:nvGrpSpPr>
        <p:grpSpPr>
          <a:xfrm>
            <a:off x="255838" y="2462394"/>
            <a:ext cx="7105375" cy="1021536"/>
            <a:chOff x="268197" y="3048065"/>
            <a:chExt cx="7105375" cy="1021536"/>
          </a:xfrm>
        </p:grpSpPr>
        <p:sp>
          <p:nvSpPr>
            <p:cNvPr id="11" name="Round Single Corner Rectangle 10"/>
            <p:cNvSpPr/>
            <p:nvPr/>
          </p:nvSpPr>
          <p:spPr>
            <a:xfrm>
              <a:off x="3820884" y="3051843"/>
              <a:ext cx="3552688" cy="178539"/>
            </a:xfrm>
            <a:prstGeom prst="round1Rect">
              <a:avLst/>
            </a:prstGeom>
            <a:solidFill>
              <a:srgbClr val="0F2655"/>
            </a:solidFill>
            <a:ln w="25400">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ym typeface="Wingdings" panose="05000000000000000000" pitchFamily="2" charset="2"/>
                </a:rPr>
                <a:t>Ocean Factory Loads</a:t>
              </a:r>
              <a:endParaRPr lang="en-US" sz="1400" b="1" dirty="0"/>
            </a:p>
          </p:txBody>
        </p:sp>
        <p:sp>
          <p:nvSpPr>
            <p:cNvPr id="12" name="Round Single Corner Rectangle 11"/>
            <p:cNvSpPr/>
            <p:nvPr/>
          </p:nvSpPr>
          <p:spPr>
            <a:xfrm flipH="1">
              <a:off x="277722" y="3048065"/>
              <a:ext cx="3538543" cy="182880"/>
            </a:xfrm>
            <a:prstGeom prst="round1Rect">
              <a:avLst/>
            </a:prstGeom>
            <a:solidFill>
              <a:srgbClr val="0F2655"/>
            </a:solidFill>
            <a:ln w="25400">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ym typeface="Wingdings" panose="05000000000000000000" pitchFamily="2" charset="2"/>
                </a:rPr>
                <a:t>Ocean Consolidated</a:t>
              </a:r>
              <a:endParaRPr lang="en-US" sz="1400" b="1" dirty="0"/>
            </a:p>
          </p:txBody>
        </p:sp>
        <p:sp>
          <p:nvSpPr>
            <p:cNvPr id="14" name="Rectangle 13"/>
            <p:cNvSpPr/>
            <p:nvPr/>
          </p:nvSpPr>
          <p:spPr>
            <a:xfrm>
              <a:off x="268197" y="3244464"/>
              <a:ext cx="3552688" cy="825137"/>
            </a:xfrm>
            <a:prstGeom prst="rect">
              <a:avLst/>
            </a:prstGeom>
            <a:solidFill>
              <a:srgbClr val="BFD8EF"/>
            </a:solidFill>
            <a:ln w="12700">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285742" indent="-285742">
                <a:buFont typeface="Wingdings" panose="05000000000000000000" pitchFamily="2" charset="2"/>
                <a:buChar char="§"/>
              </a:pPr>
              <a:r>
                <a:rPr lang="en-US" sz="1200" dirty="0">
                  <a:solidFill>
                    <a:schemeClr val="tx1"/>
                  </a:solidFill>
                </a:rPr>
                <a:t>Freight for URBN all brands is consolidated and loaded into one container. </a:t>
              </a:r>
            </a:p>
            <a:p>
              <a:pPr marL="285742" indent="-285742">
                <a:buFont typeface="Wingdings" panose="05000000000000000000" pitchFamily="2" charset="2"/>
                <a:buChar char="§"/>
              </a:pPr>
              <a:r>
                <a:rPr lang="en-US" sz="1200" dirty="0">
                  <a:solidFill>
                    <a:schemeClr val="tx1"/>
                  </a:solidFill>
                </a:rPr>
                <a:t>Vendor has freight forwarder consolidate. </a:t>
              </a:r>
            </a:p>
          </p:txBody>
        </p:sp>
        <p:sp>
          <p:nvSpPr>
            <p:cNvPr id="15" name="Rectangle 14"/>
            <p:cNvSpPr/>
            <p:nvPr/>
          </p:nvSpPr>
          <p:spPr>
            <a:xfrm>
              <a:off x="3820884" y="3244464"/>
              <a:ext cx="3552688" cy="825136"/>
            </a:xfrm>
            <a:prstGeom prst="rect">
              <a:avLst/>
            </a:prstGeom>
            <a:solidFill>
              <a:srgbClr val="BFD8EF"/>
            </a:solidFill>
            <a:ln>
              <a:solidFill>
                <a:srgbClr val="0F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42" indent="-285742">
                <a:buFont typeface="Wingdings" panose="05000000000000000000" pitchFamily="2" charset="2"/>
                <a:buChar char="§"/>
              </a:pPr>
              <a:r>
                <a:rPr lang="en-US" sz="1200" dirty="0">
                  <a:solidFill>
                    <a:schemeClr val="tx1"/>
                  </a:solidFill>
                </a:rPr>
                <a:t>One brand fills a full container</a:t>
              </a:r>
            </a:p>
            <a:p>
              <a:pPr marL="285742" indent="-285742">
                <a:buFont typeface="Wingdings" panose="05000000000000000000" pitchFamily="2" charset="2"/>
                <a:buChar char="§"/>
              </a:pPr>
              <a:r>
                <a:rPr lang="en-US" sz="1200" dirty="0">
                  <a:solidFill>
                    <a:schemeClr val="tx1"/>
                  </a:solidFill>
                </a:rPr>
                <a:t>The full container is loaded by the factory and then handed over the freight forwarder. </a:t>
              </a:r>
            </a:p>
            <a:p>
              <a:pPr marL="285742" indent="-285742">
                <a:buFont typeface="Wingdings" panose="05000000000000000000" pitchFamily="2" charset="2"/>
                <a:buChar char="§"/>
              </a:pPr>
              <a:r>
                <a:rPr lang="en-US" sz="1200" dirty="0">
                  <a:solidFill>
                    <a:schemeClr val="tx1"/>
                  </a:solidFill>
                </a:rPr>
                <a:t>Vendor loads </a:t>
              </a:r>
            </a:p>
          </p:txBody>
        </p:sp>
      </p:grpSp>
      <p:sp>
        <p:nvSpPr>
          <p:cNvPr id="17" name="TextBox 16"/>
          <p:cNvSpPr txBox="1"/>
          <p:nvPr/>
        </p:nvSpPr>
        <p:spPr>
          <a:xfrm>
            <a:off x="255837" y="1894491"/>
            <a:ext cx="5753100" cy="338554"/>
          </a:xfrm>
          <a:prstGeom prst="rect">
            <a:avLst/>
          </a:prstGeom>
          <a:noFill/>
        </p:spPr>
        <p:txBody>
          <a:bodyPr wrap="square" lIns="45720" rIns="45720" rtlCol="0">
            <a:spAutoFit/>
          </a:bodyPr>
          <a:lstStyle/>
          <a:p>
            <a:pPr>
              <a:spcAft>
                <a:spcPts val="3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Ocean</a:t>
            </a:r>
          </a:p>
        </p:txBody>
      </p:sp>
      <p:sp>
        <p:nvSpPr>
          <p:cNvPr id="18" name="Rectangle 17"/>
          <p:cNvSpPr/>
          <p:nvPr/>
        </p:nvSpPr>
        <p:spPr>
          <a:xfrm>
            <a:off x="255837" y="1265557"/>
            <a:ext cx="7078164" cy="523220"/>
          </a:xfrm>
          <a:prstGeom prst="rect">
            <a:avLst/>
          </a:prstGeom>
        </p:spPr>
        <p:txBody>
          <a:bodyPr wrap="square">
            <a:spAutoFit/>
          </a:bodyPr>
          <a:lstStyle/>
          <a:p>
            <a:pPr marL="285742" indent="-285742">
              <a:buFont typeface="Wingdings" panose="05000000000000000000" pitchFamily="2" charset="2"/>
              <a:buChar char="§"/>
            </a:pPr>
            <a:r>
              <a:rPr lang="en-US" sz="1400" dirty="0"/>
              <a:t>The vendor must book 14 days prior handover</a:t>
            </a:r>
          </a:p>
          <a:p>
            <a:pPr marL="285742" indent="-285742">
              <a:buFont typeface="Wingdings" panose="05000000000000000000" pitchFamily="2" charset="2"/>
              <a:buChar char="§"/>
            </a:pPr>
            <a:r>
              <a:rPr lang="en-US" sz="1400" dirty="0"/>
              <a:t>This is crucial to ensure that the PO ships by the appropriate ship date</a:t>
            </a:r>
          </a:p>
        </p:txBody>
      </p:sp>
      <p:sp>
        <p:nvSpPr>
          <p:cNvPr id="19" name="TextBox 18"/>
          <p:cNvSpPr txBox="1"/>
          <p:nvPr/>
        </p:nvSpPr>
        <p:spPr>
          <a:xfrm>
            <a:off x="255837" y="969918"/>
            <a:ext cx="5753100" cy="338554"/>
          </a:xfrm>
          <a:prstGeom prst="rect">
            <a:avLst/>
          </a:prstGeom>
          <a:noFill/>
        </p:spPr>
        <p:txBody>
          <a:bodyPr wrap="square" lIns="45720" rIns="45720" rtlCol="0">
            <a:spAutoFit/>
          </a:bodyPr>
          <a:lstStyle/>
          <a:p>
            <a:pPr>
              <a:spcAft>
                <a:spcPts val="3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KEY NOTES WHEN BOOKING:</a:t>
            </a:r>
          </a:p>
        </p:txBody>
      </p:sp>
      <p:sp>
        <p:nvSpPr>
          <p:cNvPr id="5" name="Rectangle 4"/>
          <p:cNvSpPr/>
          <p:nvPr/>
        </p:nvSpPr>
        <p:spPr>
          <a:xfrm>
            <a:off x="255837" y="2132321"/>
            <a:ext cx="7046073" cy="307777"/>
          </a:xfrm>
          <a:prstGeom prst="rect">
            <a:avLst/>
          </a:prstGeom>
        </p:spPr>
        <p:txBody>
          <a:bodyPr wrap="square">
            <a:spAutoFit/>
          </a:bodyPr>
          <a:lstStyle/>
          <a:p>
            <a:pPr marL="285742" indent="-285742">
              <a:buFont typeface="Wingdings" panose="05000000000000000000" pitchFamily="2" charset="2"/>
              <a:buChar char="§"/>
            </a:pPr>
            <a:r>
              <a:rPr lang="en-US" sz="1400" dirty="0"/>
              <a:t>Within the Ocean ship mode, there are two different types of container loads:</a:t>
            </a:r>
            <a:endParaRPr lang="en-US" sz="1400" dirty="0">
              <a:sym typeface="Wingdings" panose="05000000000000000000" pitchFamily="2" charset="2"/>
            </a:endParaRPr>
          </a:p>
        </p:txBody>
      </p:sp>
      <p:sp>
        <p:nvSpPr>
          <p:cNvPr id="20" name="Rectangle 19"/>
          <p:cNvSpPr/>
          <p:nvPr/>
        </p:nvSpPr>
        <p:spPr>
          <a:xfrm>
            <a:off x="255837" y="3482908"/>
            <a:ext cx="7046073" cy="1169551"/>
          </a:xfrm>
          <a:prstGeom prst="rect">
            <a:avLst/>
          </a:prstGeom>
        </p:spPr>
        <p:txBody>
          <a:bodyPr wrap="square">
            <a:spAutoFit/>
          </a:bodyPr>
          <a:lstStyle/>
          <a:p>
            <a:r>
              <a:rPr lang="en-US" sz="1400" b="1" dirty="0"/>
              <a:t>NOTE: </a:t>
            </a:r>
            <a:r>
              <a:rPr lang="en-US" sz="1400" dirty="0">
                <a:hlinkClick r:id="rId2" action="ppaction://hlinksldjump"/>
              </a:rPr>
              <a:t>Reefers</a:t>
            </a:r>
            <a:r>
              <a:rPr lang="en-US" sz="1400" dirty="0"/>
              <a:t> are used to transport temperature controlled cargo</a:t>
            </a:r>
          </a:p>
          <a:p>
            <a:pPr marL="742930" lvl="1" indent="-285742">
              <a:buFont typeface="Wingdings" panose="05000000000000000000" pitchFamily="2" charset="2"/>
              <a:buChar char="§"/>
            </a:pPr>
            <a:r>
              <a:rPr lang="en-US" sz="1400" dirty="0">
                <a:sym typeface="Wingdings" panose="05000000000000000000" pitchFamily="2" charset="2"/>
              </a:rPr>
              <a:t>	These containers must be requested when making the booking </a:t>
            </a:r>
          </a:p>
          <a:p>
            <a:pPr marL="742930" lvl="1" indent="-285742">
              <a:buFont typeface="Wingdings" panose="05000000000000000000" pitchFamily="2" charset="2"/>
              <a:buChar char="§"/>
            </a:pPr>
            <a:r>
              <a:rPr lang="en-US" sz="1400" dirty="0">
                <a:sym typeface="Wingdings" panose="05000000000000000000" pitchFamily="2" charset="2"/>
              </a:rPr>
              <a:t>	Freight forwarder will need to know the required temperature for the Reefer</a:t>
            </a:r>
          </a:p>
          <a:p>
            <a:pPr marL="742930" lvl="1" indent="-285742">
              <a:buFont typeface="Wingdings" panose="05000000000000000000" pitchFamily="2" charset="2"/>
              <a:buChar char="§"/>
            </a:pPr>
            <a:r>
              <a:rPr lang="en-US" sz="1400" dirty="0">
                <a:sym typeface="Wingdings" panose="05000000000000000000" pitchFamily="2" charset="2"/>
              </a:rPr>
              <a:t>     Reefers come at an additional cost </a:t>
            </a:r>
          </a:p>
          <a:p>
            <a:pPr lvl="2"/>
            <a:endParaRPr lang="en-US" sz="1400" dirty="0">
              <a:sym typeface="Wingdings" panose="05000000000000000000" pitchFamily="2" charset="2"/>
            </a:endParaRPr>
          </a:p>
        </p:txBody>
      </p:sp>
      <p:grpSp>
        <p:nvGrpSpPr>
          <p:cNvPr id="9" name="Group 8"/>
          <p:cNvGrpSpPr/>
          <p:nvPr/>
        </p:nvGrpSpPr>
        <p:grpSpPr>
          <a:xfrm>
            <a:off x="93431" y="4507759"/>
            <a:ext cx="7320050" cy="1815154"/>
            <a:chOff x="105450" y="4231070"/>
            <a:chExt cx="7078163" cy="1191007"/>
          </a:xfrm>
        </p:grpSpPr>
        <p:sp>
          <p:nvSpPr>
            <p:cNvPr id="6" name="Rectangle 5"/>
            <p:cNvSpPr/>
            <p:nvPr/>
          </p:nvSpPr>
          <p:spPr>
            <a:xfrm>
              <a:off x="105450" y="4513318"/>
              <a:ext cx="7078163" cy="908759"/>
            </a:xfrm>
            <a:prstGeom prst="rect">
              <a:avLst/>
            </a:prstGeom>
          </p:spPr>
          <p:txBody>
            <a:bodyPr wrap="square">
              <a:spAutoFit/>
            </a:bodyPr>
            <a:lstStyle/>
            <a:p>
              <a:pPr marL="285742" indent="-285742">
                <a:buFont typeface="Wingdings" panose="05000000000000000000" pitchFamily="2" charset="2"/>
                <a:buChar char="§"/>
              </a:pPr>
              <a:r>
                <a:rPr lang="en-US" sz="1400" dirty="0">
                  <a:solidFill>
                    <a:srgbClr val="FF0000"/>
                  </a:solidFill>
                  <a:sym typeface="Wingdings" panose="05000000000000000000" pitchFamily="2" charset="2"/>
                </a:rPr>
                <a:t>Alternative service to air, not to be used as a Standard service</a:t>
              </a:r>
            </a:p>
            <a:p>
              <a:pPr marL="285742" indent="-285742">
                <a:buFont typeface="Wingdings" panose="05000000000000000000" pitchFamily="2" charset="2"/>
                <a:buChar char="§"/>
              </a:pPr>
              <a:r>
                <a:rPr lang="en-US" sz="1400" dirty="0">
                  <a:solidFill>
                    <a:srgbClr val="FF0000"/>
                  </a:solidFill>
                  <a:sym typeface="Wingdings" panose="05000000000000000000" pitchFamily="2" charset="2"/>
                </a:rPr>
                <a:t>When utilizing GVS, </a:t>
              </a:r>
              <a:r>
                <a:rPr lang="en-US" sz="1400" b="1" dirty="0">
                  <a:solidFill>
                    <a:srgbClr val="FF0000"/>
                  </a:solidFill>
                  <a:sym typeface="Wingdings" panose="05000000000000000000" pitchFamily="2" charset="2"/>
                </a:rPr>
                <a:t>must receive approval from Transportation</a:t>
              </a:r>
            </a:p>
            <a:p>
              <a:pPr marL="285742" indent="-285742">
                <a:buFont typeface="Wingdings" panose="05000000000000000000" pitchFamily="2" charset="2"/>
                <a:buChar char="§"/>
              </a:pPr>
              <a:r>
                <a:rPr lang="en-US" sz="1400" dirty="0">
                  <a:solidFill>
                    <a:srgbClr val="FF0000"/>
                  </a:solidFill>
                  <a:sym typeface="Wingdings" panose="05000000000000000000" pitchFamily="2" charset="2"/>
                </a:rPr>
                <a:t>A service that provides a guaranteed delivery date by the forwarder, not a guarantee of speed </a:t>
              </a:r>
            </a:p>
            <a:p>
              <a:pPr marL="285742" indent="-285742">
                <a:buFont typeface="Wingdings" panose="05000000000000000000" pitchFamily="2" charset="2"/>
                <a:buChar char="§"/>
              </a:pPr>
              <a:r>
                <a:rPr lang="en-US" sz="1400" dirty="0">
                  <a:solidFill>
                    <a:srgbClr val="FF0000"/>
                  </a:solidFill>
                  <a:sym typeface="Wingdings" panose="05000000000000000000" pitchFamily="2" charset="2"/>
                </a:rPr>
                <a:t>The service promises an ETA date and not a set number of transit days</a:t>
              </a:r>
            </a:p>
            <a:p>
              <a:pPr marL="285742" indent="-285742">
                <a:buFont typeface="Wingdings" panose="05000000000000000000" pitchFamily="2" charset="2"/>
                <a:buChar char="§"/>
              </a:pPr>
              <a:r>
                <a:rPr lang="en-US" sz="1400" dirty="0">
                  <a:solidFill>
                    <a:srgbClr val="FF0000"/>
                  </a:solidFill>
                  <a:sym typeface="Wingdings" panose="05000000000000000000" pitchFamily="2" charset="2"/>
                </a:rPr>
                <a:t>This service runs from the origin to the DC and is managed by the freight forwarder </a:t>
              </a:r>
            </a:p>
            <a:p>
              <a:pPr marL="285742" indent="-285742">
                <a:buFont typeface="Wingdings" panose="05000000000000000000" pitchFamily="2" charset="2"/>
                <a:buChar char="§"/>
              </a:pPr>
              <a:r>
                <a:rPr lang="en-US" sz="1400" dirty="0">
                  <a:solidFill>
                    <a:srgbClr val="FF0000"/>
                  </a:solidFill>
                  <a:sym typeface="Wingdings" panose="05000000000000000000" pitchFamily="2" charset="2"/>
                </a:rPr>
                <a:t>This service comes at an additional cost</a:t>
              </a:r>
            </a:p>
          </p:txBody>
        </p:sp>
        <p:sp>
          <p:nvSpPr>
            <p:cNvPr id="21" name="TextBox 20"/>
            <p:cNvSpPr txBox="1"/>
            <p:nvPr/>
          </p:nvSpPr>
          <p:spPr>
            <a:xfrm>
              <a:off x="105450" y="4231070"/>
              <a:ext cx="5694862" cy="222141"/>
            </a:xfrm>
            <a:prstGeom prst="rect">
              <a:avLst/>
            </a:prstGeom>
            <a:noFill/>
          </p:spPr>
          <p:txBody>
            <a:bodyPr wrap="square" lIns="45720" rIns="45720" rtlCol="0">
              <a:spAutoFit/>
            </a:bodyPr>
            <a:lstStyle/>
            <a:p>
              <a:pPr>
                <a:spcAft>
                  <a:spcPts val="3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Ocean Guaranteed / GVS</a:t>
              </a:r>
            </a:p>
          </p:txBody>
        </p:sp>
      </p:grpSp>
      <p:grpSp>
        <p:nvGrpSpPr>
          <p:cNvPr id="22" name="Group 21"/>
          <p:cNvGrpSpPr/>
          <p:nvPr/>
        </p:nvGrpSpPr>
        <p:grpSpPr>
          <a:xfrm>
            <a:off x="175075" y="6761719"/>
            <a:ext cx="7126835" cy="1502371"/>
            <a:chOff x="105366" y="1131296"/>
            <a:chExt cx="7078164" cy="1372839"/>
          </a:xfrm>
        </p:grpSpPr>
        <p:sp>
          <p:nvSpPr>
            <p:cNvPr id="23" name="TextBox 22"/>
            <p:cNvSpPr txBox="1"/>
            <p:nvPr/>
          </p:nvSpPr>
          <p:spPr>
            <a:xfrm>
              <a:off x="105366" y="1131296"/>
              <a:ext cx="5753100" cy="309365"/>
            </a:xfrm>
            <a:prstGeom prst="rect">
              <a:avLst/>
            </a:prstGeom>
            <a:noFill/>
          </p:spPr>
          <p:txBody>
            <a:bodyPr wrap="square" lIns="45720" rIns="45720" rtlCol="0">
              <a:spAutoFit/>
            </a:bodyPr>
            <a:lstStyle/>
            <a:p>
              <a:pPr>
                <a:spcAft>
                  <a:spcPts val="300"/>
                </a:spcAft>
              </a:pPr>
              <a:r>
                <a:rPr lang="en-US" sz="1600" b="1" i="1" dirty="0">
                  <a:latin typeface="Calibri" panose="020F0502020204030204" pitchFamily="34" charset="0"/>
                  <a:ea typeface="Calibri" panose="020F0502020204030204" pitchFamily="34" charset="0"/>
                  <a:cs typeface="Times New Roman" panose="02020603050405020304" pitchFamily="18" charset="0"/>
                </a:rPr>
                <a:t>Less Than Container Load (LCL)</a:t>
              </a:r>
            </a:p>
          </p:txBody>
        </p:sp>
        <p:sp>
          <p:nvSpPr>
            <p:cNvPr id="24" name="Rectangle 23"/>
            <p:cNvSpPr/>
            <p:nvPr/>
          </p:nvSpPr>
          <p:spPr>
            <a:xfrm>
              <a:off x="105366" y="1491668"/>
              <a:ext cx="7078164" cy="1012467"/>
            </a:xfrm>
            <a:prstGeom prst="rect">
              <a:avLst/>
            </a:prstGeom>
          </p:spPr>
          <p:txBody>
            <a:bodyPr wrap="square">
              <a:spAutoFit/>
            </a:bodyPr>
            <a:lstStyle/>
            <a:p>
              <a:pPr marL="285742" indent="-285742">
                <a:buFont typeface="Wingdings" panose="05000000000000000000" pitchFamily="2" charset="2"/>
                <a:buChar char="§"/>
              </a:pPr>
              <a:r>
                <a:rPr lang="en-US" sz="1400" dirty="0"/>
                <a:t>Any freight moving under 6 </a:t>
              </a:r>
              <a:r>
                <a:rPr lang="en-US" sz="1400" dirty="0">
                  <a:hlinkClick r:id="rId3" action="ppaction://hlinksldjump"/>
                </a:rPr>
                <a:t>CBM</a:t>
              </a:r>
              <a:r>
                <a:rPr lang="en-US" sz="1400" dirty="0"/>
                <a:t>s will move via LCL</a:t>
              </a:r>
            </a:p>
            <a:p>
              <a:pPr marL="285742" indent="-285742">
                <a:buFont typeface="Wingdings" panose="05000000000000000000" pitchFamily="2" charset="2"/>
                <a:buChar char="§"/>
              </a:pPr>
              <a:r>
                <a:rPr lang="en-US" sz="1400" dirty="0"/>
                <a:t>In the Transit Matrix, there are no calculations around LCL because there are significant risk factors associated with LCL Freight once the freight arrives at the US Ports</a:t>
              </a:r>
            </a:p>
            <a:p>
              <a:pPr marL="742930" lvl="1" indent="-285742">
                <a:buFont typeface="Wingdings" panose="05000000000000000000" pitchFamily="2" charset="2"/>
                <a:buChar char="§"/>
              </a:pPr>
              <a:r>
                <a:rPr lang="en-US" sz="1200" dirty="0"/>
                <a:t>Risk factors include, but are not limited to: less visibility on when the freight will become available at the US Port, increased chance of being put on custom hold, experience freight delays, etc.</a:t>
              </a:r>
            </a:p>
          </p:txBody>
        </p:sp>
      </p:grpSp>
      <p:sp>
        <p:nvSpPr>
          <p:cNvPr id="3" name="Slide Number Placeholder 2">
            <a:extLst>
              <a:ext uri="{FF2B5EF4-FFF2-40B4-BE49-F238E27FC236}">
                <a16:creationId xmlns:a16="http://schemas.microsoft.com/office/drawing/2014/main" id="{79822B03-DF0D-4FF1-91AE-52BEEDEB943E}"/>
              </a:ext>
            </a:extLst>
          </p:cNvPr>
          <p:cNvSpPr>
            <a:spLocks noGrp="1"/>
          </p:cNvSpPr>
          <p:nvPr>
            <p:ph type="sldNum" sz="quarter" idx="12"/>
          </p:nvPr>
        </p:nvSpPr>
        <p:spPr/>
        <p:txBody>
          <a:bodyPr/>
          <a:lstStyle/>
          <a:p>
            <a:fld id="{62CD0CA6-4489-4034-8A26-34C7F83CE7EF}" type="slidenum">
              <a:rPr lang="en-US" smtClean="0"/>
              <a:t>17</a:t>
            </a:fld>
            <a:endParaRPr lang="en-US" dirty="0"/>
          </a:p>
        </p:txBody>
      </p:sp>
      <p:pic>
        <p:nvPicPr>
          <p:cNvPr id="25" name="Picture 24">
            <a:extLst>
              <a:ext uri="{FF2B5EF4-FFF2-40B4-BE49-F238E27FC236}">
                <a16:creationId xmlns:a16="http://schemas.microsoft.com/office/drawing/2014/main" id="{ACE5150A-D979-4B5E-8A77-211B7DB2CB5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09672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187877" y="5479325"/>
            <a:ext cx="6978301" cy="830997"/>
          </a:xfrm>
          <a:prstGeom prst="round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015244" y="-68643"/>
            <a:ext cx="3105787" cy="523220"/>
          </a:xfrm>
          <a:prstGeom prst="rect">
            <a:avLst/>
          </a:prstGeom>
        </p:spPr>
        <p:txBody>
          <a:bodyPr wrap="none">
            <a:spAutoFit/>
          </a:bodyPr>
          <a:lstStyle/>
          <a:p>
            <a:pPr algn="ctr"/>
            <a:r>
              <a:rPr lang="en-US" sz="2800" b="1" cap="small" dirty="0">
                <a:latin typeface="Calibri Light" panose="020F0302020204030204" pitchFamily="34" charset="0"/>
                <a:ea typeface="Calibri" panose="020F0502020204030204" pitchFamily="34" charset="0"/>
                <a:cs typeface="Times New Roman" panose="02020603050405020304" pitchFamily="18" charset="0"/>
              </a:rPr>
              <a:t>Transportation Costs</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639874684"/>
              </p:ext>
            </p:extLst>
          </p:nvPr>
        </p:nvGraphicFramePr>
        <p:xfrm>
          <a:off x="209957" y="5160451"/>
          <a:ext cx="6956219" cy="3851910"/>
        </p:xfrm>
        <a:graphic>
          <a:graphicData uri="http://schemas.openxmlformats.org/drawingml/2006/table">
            <a:tbl>
              <a:tblPr firstRow="1" bandRow="1">
                <a:tableStyleId>{2D5ABB26-0587-4C30-8999-92F81FD0307C}</a:tableStyleId>
              </a:tblPr>
              <a:tblGrid>
                <a:gridCol w="1084543">
                  <a:extLst>
                    <a:ext uri="{9D8B030D-6E8A-4147-A177-3AD203B41FA5}">
                      <a16:colId xmlns:a16="http://schemas.microsoft.com/office/drawing/2014/main" val="712726695"/>
                    </a:ext>
                  </a:extLst>
                </a:gridCol>
                <a:gridCol w="961447">
                  <a:extLst>
                    <a:ext uri="{9D8B030D-6E8A-4147-A177-3AD203B41FA5}">
                      <a16:colId xmlns:a16="http://schemas.microsoft.com/office/drawing/2014/main" val="1190755635"/>
                    </a:ext>
                  </a:extLst>
                </a:gridCol>
                <a:gridCol w="1591067">
                  <a:extLst>
                    <a:ext uri="{9D8B030D-6E8A-4147-A177-3AD203B41FA5}">
                      <a16:colId xmlns:a16="http://schemas.microsoft.com/office/drawing/2014/main" val="1708995462"/>
                    </a:ext>
                  </a:extLst>
                </a:gridCol>
                <a:gridCol w="1619820">
                  <a:extLst>
                    <a:ext uri="{9D8B030D-6E8A-4147-A177-3AD203B41FA5}">
                      <a16:colId xmlns:a16="http://schemas.microsoft.com/office/drawing/2014/main" val="2196364948"/>
                    </a:ext>
                  </a:extLst>
                </a:gridCol>
                <a:gridCol w="864048">
                  <a:extLst>
                    <a:ext uri="{9D8B030D-6E8A-4147-A177-3AD203B41FA5}">
                      <a16:colId xmlns:a16="http://schemas.microsoft.com/office/drawing/2014/main" val="961421293"/>
                    </a:ext>
                  </a:extLst>
                </a:gridCol>
                <a:gridCol w="835294">
                  <a:extLst>
                    <a:ext uri="{9D8B030D-6E8A-4147-A177-3AD203B41FA5}">
                      <a16:colId xmlns:a16="http://schemas.microsoft.com/office/drawing/2014/main" val="3317221557"/>
                    </a:ext>
                  </a:extLst>
                </a:gridCol>
              </a:tblGrid>
              <a:tr h="1158240">
                <a:tc>
                  <a:txBody>
                    <a:bodyPr/>
                    <a:lstStyle/>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r>
                        <a:rPr lang="en-US" sz="1400" b="1" dirty="0">
                          <a:solidFill>
                            <a:srgbClr val="FFFFFF"/>
                          </a:solidFill>
                          <a:effectLst/>
                        </a:rPr>
                        <a:t>Ship Mode</a:t>
                      </a:r>
                      <a:endParaRPr lang="en-US" sz="1400" b="1" dirty="0">
                        <a:solidFill>
                          <a:srgbClr val="FFFFFF"/>
                        </a:solidFill>
                        <a:effectLst/>
                        <a:latin typeface="Calibri" panose="020F0502020204030204" pitchFamily="34" charset="0"/>
                        <a:ea typeface="Calibri" panose="020F0502020204030204" pitchFamily="34" charset="0"/>
                      </a:endParaRPr>
                    </a:p>
                  </a:txBody>
                  <a:tcPr marL="45720" marR="4572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r>
                        <a:rPr lang="en-US" sz="1400" b="1" dirty="0">
                          <a:solidFill>
                            <a:srgbClr val="FFFFFF"/>
                          </a:solidFill>
                          <a:effectLst/>
                        </a:rPr>
                        <a:t>Transit Time (days)</a:t>
                      </a:r>
                      <a:endParaRPr lang="en-US" sz="1400" b="1" dirty="0">
                        <a:solidFill>
                          <a:srgbClr val="FFFFFF"/>
                        </a:solidFill>
                        <a:effectLst/>
                        <a:latin typeface="Calibri" panose="020F0502020204030204" pitchFamily="34" charset="0"/>
                        <a:ea typeface="Calibri" panose="020F0502020204030204" pitchFamily="34" charset="0"/>
                      </a:endParaRPr>
                    </a:p>
                  </a:txBody>
                  <a:tcPr marL="45720" marR="4572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400" b="1" dirty="0">
                          <a:solidFill>
                            <a:srgbClr val="FFFFFF"/>
                          </a:solidFill>
                          <a:effectLst/>
                        </a:rPr>
                        <a:t> </a:t>
                      </a:r>
                    </a:p>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r>
                        <a:rPr lang="en-US" sz="1400" b="1" dirty="0">
                          <a:solidFill>
                            <a:srgbClr val="FFFFFF"/>
                          </a:solidFill>
                          <a:effectLst/>
                        </a:rPr>
                        <a:t>Freight </a:t>
                      </a:r>
                    </a:p>
                    <a:p>
                      <a:pPr marL="0" marR="0" algn="ctr">
                        <a:spcBef>
                          <a:spcPts val="0"/>
                        </a:spcBef>
                        <a:spcAft>
                          <a:spcPts val="0"/>
                        </a:spcAft>
                      </a:pPr>
                      <a:r>
                        <a:rPr lang="en-US" sz="1400" b="1" dirty="0">
                          <a:solidFill>
                            <a:srgbClr val="FFFFFF"/>
                          </a:solidFill>
                          <a:effectLst/>
                        </a:rPr>
                        <a:t>Cost</a:t>
                      </a:r>
                      <a:endParaRPr lang="en-US" sz="1400" b="1" dirty="0">
                        <a:solidFill>
                          <a:srgbClr val="FFFFFF"/>
                        </a:solidFill>
                        <a:effectLst/>
                        <a:latin typeface="Calibri" panose="020F0502020204030204" pitchFamily="34" charset="0"/>
                        <a:ea typeface="Calibri" panose="020F0502020204030204" pitchFamily="34" charset="0"/>
                      </a:endParaRPr>
                    </a:p>
                  </a:txBody>
                  <a:tcPr marL="45720" marR="4572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r>
                        <a:rPr lang="en-US" sz="1400" b="1" dirty="0">
                          <a:solidFill>
                            <a:srgbClr val="FFFFFF"/>
                          </a:solidFill>
                          <a:effectLst/>
                        </a:rPr>
                        <a:t>Freight Cost </a:t>
                      </a:r>
                    </a:p>
                    <a:p>
                      <a:pPr marL="0" marR="0" algn="ctr">
                        <a:spcBef>
                          <a:spcPts val="0"/>
                        </a:spcBef>
                        <a:spcAft>
                          <a:spcPts val="0"/>
                        </a:spcAft>
                      </a:pPr>
                      <a:r>
                        <a:rPr lang="en-US" sz="1400" b="1" dirty="0">
                          <a:solidFill>
                            <a:srgbClr val="FFFFFF"/>
                          </a:solidFill>
                          <a:effectLst/>
                        </a:rPr>
                        <a:t>per unit</a:t>
                      </a:r>
                      <a:endParaRPr lang="en-US" sz="1400" b="1" dirty="0">
                        <a:solidFill>
                          <a:srgbClr val="FFFFFF"/>
                        </a:solidFill>
                        <a:effectLst/>
                        <a:latin typeface="Calibri" panose="020F0502020204030204" pitchFamily="34" charset="0"/>
                        <a:ea typeface="Calibri" panose="020F0502020204030204" pitchFamily="34" charset="0"/>
                      </a:endParaRPr>
                    </a:p>
                  </a:txBody>
                  <a:tcPr marL="45720" marR="4572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r>
                        <a:rPr lang="en-US" sz="1400" b="1" dirty="0">
                          <a:solidFill>
                            <a:srgbClr val="FFFFFF"/>
                          </a:solidFill>
                          <a:effectLst/>
                        </a:rPr>
                        <a:t>Freight Cost per KG</a:t>
                      </a:r>
                      <a:endParaRPr lang="en-US" sz="1400" b="1" dirty="0">
                        <a:solidFill>
                          <a:srgbClr val="FFFFFF"/>
                        </a:solidFill>
                        <a:effectLst/>
                        <a:latin typeface="Calibri" panose="020F0502020204030204" pitchFamily="34" charset="0"/>
                        <a:ea typeface="Calibri" panose="020F0502020204030204" pitchFamily="34" charset="0"/>
                      </a:endParaRPr>
                    </a:p>
                  </a:txBody>
                  <a:tcPr marL="45720" marR="45720" anchor="ctr">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400" b="0" dirty="0">
                        <a:solidFill>
                          <a:srgbClr val="FFFFFF"/>
                        </a:solidFill>
                        <a:effectLst/>
                      </a:endParaRPr>
                    </a:p>
                    <a:p>
                      <a:pPr marL="0" marR="0" algn="ctr">
                        <a:spcBef>
                          <a:spcPts val="0"/>
                        </a:spcBef>
                        <a:spcAft>
                          <a:spcPts val="0"/>
                        </a:spcAft>
                      </a:pPr>
                      <a:endParaRPr lang="en-US" sz="1400" b="1" dirty="0">
                        <a:solidFill>
                          <a:srgbClr val="FFFFFF"/>
                        </a:solidFill>
                        <a:effectLst/>
                      </a:endParaRPr>
                    </a:p>
                    <a:p>
                      <a:pPr marL="0" marR="0" algn="ctr">
                        <a:spcBef>
                          <a:spcPts val="0"/>
                        </a:spcBef>
                        <a:spcAft>
                          <a:spcPts val="0"/>
                        </a:spcAft>
                      </a:pPr>
                      <a:r>
                        <a:rPr lang="en-US" sz="1400" b="1" dirty="0">
                          <a:solidFill>
                            <a:srgbClr val="FFFFFF"/>
                          </a:solidFill>
                          <a:effectLst/>
                        </a:rPr>
                        <a:t>Freight Cost per CBM</a:t>
                      </a:r>
                      <a:endParaRPr lang="en-US" sz="1400" b="1" dirty="0">
                        <a:solidFill>
                          <a:srgbClr val="FFFFFF"/>
                        </a:solidFill>
                        <a:effectLst/>
                        <a:latin typeface="Calibri" panose="020F0502020204030204" pitchFamily="34" charset="0"/>
                        <a:ea typeface="Calibri" panose="020F0502020204030204" pitchFamily="34" charset="0"/>
                      </a:endParaRPr>
                    </a:p>
                  </a:txBody>
                  <a:tcPr marL="45720" marR="4572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111017"/>
                  </a:ext>
                </a:extLst>
              </a:tr>
              <a:tr h="538734">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Ocean</a:t>
                      </a:r>
                      <a:endParaRPr lang="en-US" sz="1400" b="0"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0000"/>
                    </a:solidFill>
                  </a:tcPr>
                </a:tc>
                <a:tc>
                  <a:txBody>
                    <a:bodyPr/>
                    <a:lstStyle/>
                    <a:p>
                      <a:pPr marL="0" marR="0" algn="ctr">
                        <a:spcBef>
                          <a:spcPts val="0"/>
                        </a:spcBef>
                        <a:spcAft>
                          <a:spcPts val="0"/>
                        </a:spcAft>
                      </a:pPr>
                      <a:r>
                        <a:rPr lang="en-US" sz="1200" dirty="0">
                          <a:effectLst/>
                        </a:rPr>
                        <a:t>37</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marL="0" marR="0" algn="ctr">
                        <a:spcBef>
                          <a:spcPts val="0"/>
                        </a:spcBef>
                        <a:spcAft>
                          <a:spcPts val="0"/>
                        </a:spcAft>
                      </a:pPr>
                      <a:r>
                        <a:rPr lang="en-US" sz="1200" dirty="0">
                          <a:effectLst/>
                        </a:rPr>
                        <a:t>$892.77</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marL="0" marR="0" algn="ctr">
                        <a:spcBef>
                          <a:spcPts val="0"/>
                        </a:spcBef>
                        <a:spcAft>
                          <a:spcPts val="0"/>
                        </a:spcAft>
                      </a:pPr>
                      <a:r>
                        <a:rPr lang="en-US" sz="1200" dirty="0">
                          <a:effectLst/>
                        </a:rPr>
                        <a:t>$0.30</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marL="0" marR="0" algn="ctr">
                        <a:spcBef>
                          <a:spcPts val="0"/>
                        </a:spcBef>
                        <a:spcAft>
                          <a:spcPts val="0"/>
                        </a:spcAft>
                      </a:pPr>
                      <a:r>
                        <a:rPr lang="en-US" sz="1200" dirty="0">
                          <a:effectLst/>
                        </a:rPr>
                        <a:t>$0.60</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tc>
                  <a:txBody>
                    <a:bodyPr/>
                    <a:lstStyle/>
                    <a:p>
                      <a:pPr marL="0" marR="0" algn="ctr">
                        <a:spcBef>
                          <a:spcPts val="0"/>
                        </a:spcBef>
                        <a:spcAft>
                          <a:spcPts val="0"/>
                        </a:spcAft>
                      </a:pPr>
                      <a:r>
                        <a:rPr lang="en-US" sz="1200" dirty="0">
                          <a:effectLst/>
                        </a:rPr>
                        <a:t>$142.84</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BAB"/>
                    </a:solidFill>
                  </a:tcPr>
                </a:tc>
                <a:extLst>
                  <a:ext uri="{0D108BD9-81ED-4DB2-BD59-A6C34878D82A}">
                    <a16:rowId xmlns:a16="http://schemas.microsoft.com/office/drawing/2014/main" val="1671836711"/>
                  </a:ext>
                </a:extLst>
              </a:tr>
              <a:tr h="538734">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Ocean Guaranteed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8200"/>
                    </a:solidFill>
                  </a:tcPr>
                </a:tc>
                <a:tc>
                  <a:txBody>
                    <a:bodyPr/>
                    <a:lstStyle/>
                    <a:p>
                      <a:pPr marL="0" marR="0" algn="ctr">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1A0"/>
                    </a:solidFill>
                  </a:tcPr>
                </a:tc>
                <a:tc>
                  <a:txBody>
                    <a:bodyPr/>
                    <a:lstStyle/>
                    <a:p>
                      <a:pPr marL="0" marR="0" algn="ctr">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1A0"/>
                    </a:solidFill>
                  </a:tcPr>
                </a:tc>
                <a:tc>
                  <a:txBody>
                    <a:bodyPr/>
                    <a:lstStyle/>
                    <a:p>
                      <a:pPr marL="0" marR="0" algn="ctr">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1A0"/>
                    </a:solidFill>
                  </a:tcPr>
                </a:tc>
                <a:tc>
                  <a:txBody>
                    <a:bodyPr/>
                    <a:lstStyle/>
                    <a:p>
                      <a:pPr marL="0" marR="0" algn="ctr">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1A0"/>
                    </a:solidFill>
                  </a:tcPr>
                </a:tc>
                <a:tc>
                  <a:txBody>
                    <a:bodyPr/>
                    <a:lstStyle/>
                    <a:p>
                      <a:pPr marL="0" marR="0" algn="ctr">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rPr>
                        <a:t>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1A0"/>
                    </a:solidFill>
                  </a:tcPr>
                </a:tc>
                <a:extLst>
                  <a:ext uri="{0D108BD9-81ED-4DB2-BD59-A6C34878D82A}">
                    <a16:rowId xmlns:a16="http://schemas.microsoft.com/office/drawing/2014/main" val="3762801594"/>
                  </a:ext>
                </a:extLst>
              </a:tr>
              <a:tr h="538734">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Standard Air</a:t>
                      </a:r>
                      <a:endParaRPr lang="en-US" sz="1400" b="0"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C000"/>
                    </a:solidFill>
                  </a:tcPr>
                </a:tc>
                <a:tc>
                  <a:txBody>
                    <a:bodyPr/>
                    <a:lstStyle/>
                    <a:p>
                      <a:pPr marL="0" marR="0" algn="ctr">
                        <a:spcBef>
                          <a:spcPts val="0"/>
                        </a:spcBef>
                        <a:spcAft>
                          <a:spcPts val="0"/>
                        </a:spcAft>
                      </a:pPr>
                      <a:r>
                        <a:rPr lang="en-US" sz="1200" dirty="0">
                          <a:effectLst/>
                        </a:rPr>
                        <a:t>12</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B9"/>
                    </a:solidFill>
                  </a:tcPr>
                </a:tc>
                <a:tc>
                  <a:txBody>
                    <a:bodyPr/>
                    <a:lstStyle/>
                    <a:p>
                      <a:pPr marL="0" marR="0" algn="ctr">
                        <a:spcBef>
                          <a:spcPts val="0"/>
                        </a:spcBef>
                        <a:spcAft>
                          <a:spcPts val="0"/>
                        </a:spcAft>
                      </a:pPr>
                      <a:r>
                        <a:rPr lang="en-US" sz="1200" dirty="0">
                          <a:effectLst/>
                        </a:rPr>
                        <a:t>$6,045.01</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B9"/>
                    </a:solidFill>
                  </a:tcPr>
                </a:tc>
                <a:tc>
                  <a:txBody>
                    <a:bodyPr/>
                    <a:lstStyle/>
                    <a:p>
                      <a:pPr marL="0" marR="0" algn="ctr">
                        <a:spcBef>
                          <a:spcPts val="0"/>
                        </a:spcBef>
                        <a:spcAft>
                          <a:spcPts val="0"/>
                        </a:spcAft>
                      </a:pPr>
                      <a:r>
                        <a:rPr lang="en-US" sz="1200" dirty="0">
                          <a:effectLst/>
                        </a:rPr>
                        <a:t>$2.02</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B9"/>
                    </a:solidFill>
                  </a:tcPr>
                </a:tc>
                <a:tc>
                  <a:txBody>
                    <a:bodyPr/>
                    <a:lstStyle/>
                    <a:p>
                      <a:pPr marL="0" marR="0" algn="ctr">
                        <a:spcBef>
                          <a:spcPts val="0"/>
                        </a:spcBef>
                        <a:spcAft>
                          <a:spcPts val="0"/>
                        </a:spcAft>
                      </a:pPr>
                      <a:r>
                        <a:rPr lang="en-US" sz="1200" dirty="0">
                          <a:effectLst/>
                        </a:rPr>
                        <a:t>$4.03</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B9"/>
                    </a:solidFill>
                  </a:tcPr>
                </a:tc>
                <a:tc>
                  <a:txBody>
                    <a:bodyPr/>
                    <a:lstStyle/>
                    <a:p>
                      <a:pPr marL="0" marR="0" algn="ctr">
                        <a:spcBef>
                          <a:spcPts val="0"/>
                        </a:spcBef>
                        <a:spcAft>
                          <a:spcPts val="0"/>
                        </a:spcAft>
                      </a:pPr>
                      <a:r>
                        <a:rPr lang="en-US" sz="1200" dirty="0">
                          <a:effectLst/>
                        </a:rPr>
                        <a:t>$967.20</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B9"/>
                    </a:solidFill>
                  </a:tcPr>
                </a:tc>
                <a:extLst>
                  <a:ext uri="{0D108BD9-81ED-4DB2-BD59-A6C34878D82A}">
                    <a16:rowId xmlns:a16="http://schemas.microsoft.com/office/drawing/2014/main" val="3718972817"/>
                  </a:ext>
                </a:extLst>
              </a:tr>
              <a:tr h="538734">
                <a:tc>
                  <a:txBody>
                    <a:bodyPr/>
                    <a:lstStyle/>
                    <a:p>
                      <a:pPr marL="0" marR="0" indent="0" algn="ctr" defTabSz="758952" rtl="0" eaLnBrk="1" fontAlgn="auto" latinLnBrk="0" hangingPunct="1">
                        <a:lnSpc>
                          <a:spcPct val="100000"/>
                        </a:lnSpc>
                        <a:spcBef>
                          <a:spcPts val="0"/>
                        </a:spcBef>
                        <a:spcAft>
                          <a:spcPts val="0"/>
                        </a:spcAft>
                        <a:buClrTx/>
                        <a:buSzTx/>
                        <a:buFontTx/>
                        <a:buNone/>
                        <a:tabLst/>
                        <a:defRPr/>
                      </a:pPr>
                      <a:r>
                        <a:rPr lang="en-US" sz="1400" b="0" dirty="0">
                          <a:solidFill>
                            <a:schemeClr val="bg1"/>
                          </a:solidFill>
                        </a:rPr>
                        <a:t>Express Air</a:t>
                      </a:r>
                      <a:endParaRPr lang="en-US" sz="1400" b="0"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210"/>
                    </a:solidFill>
                  </a:tcPr>
                </a:tc>
                <a:tc>
                  <a:txBody>
                    <a:bodyPr/>
                    <a:lstStyle/>
                    <a:p>
                      <a:pPr marL="0" marR="0" algn="ctr">
                        <a:spcBef>
                          <a:spcPts val="0"/>
                        </a:spcBef>
                        <a:spcAft>
                          <a:spcPts val="0"/>
                        </a:spcAft>
                      </a:pPr>
                      <a:r>
                        <a:rPr lang="en-US" sz="1200" dirty="0">
                          <a:effectLst/>
                        </a:rPr>
                        <a:t>9</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9B5"/>
                    </a:solidFill>
                  </a:tcPr>
                </a:tc>
                <a:tc>
                  <a:txBody>
                    <a:bodyPr/>
                    <a:lstStyle/>
                    <a:p>
                      <a:pPr marL="0" marR="0" algn="ctr">
                        <a:spcBef>
                          <a:spcPts val="0"/>
                        </a:spcBef>
                        <a:spcAft>
                          <a:spcPts val="0"/>
                        </a:spcAft>
                      </a:pPr>
                      <a:r>
                        <a:rPr lang="en-US" sz="1200" dirty="0">
                          <a:effectLst/>
                        </a:rPr>
                        <a:t>$7,845.00</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9B5"/>
                    </a:solidFill>
                  </a:tcPr>
                </a:tc>
                <a:tc>
                  <a:txBody>
                    <a:bodyPr/>
                    <a:lstStyle/>
                    <a:p>
                      <a:pPr marL="0" marR="0" algn="ctr">
                        <a:spcBef>
                          <a:spcPts val="0"/>
                        </a:spcBef>
                        <a:spcAft>
                          <a:spcPts val="0"/>
                        </a:spcAft>
                      </a:pPr>
                      <a:r>
                        <a:rPr lang="en-US" sz="1200" dirty="0">
                          <a:effectLst/>
                        </a:rPr>
                        <a:t>$2.62</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9B5"/>
                    </a:solidFill>
                  </a:tcPr>
                </a:tc>
                <a:tc>
                  <a:txBody>
                    <a:bodyPr/>
                    <a:lstStyle/>
                    <a:p>
                      <a:pPr marL="0" marR="0" algn="ctr">
                        <a:spcBef>
                          <a:spcPts val="0"/>
                        </a:spcBef>
                        <a:spcAft>
                          <a:spcPts val="0"/>
                        </a:spcAft>
                      </a:pPr>
                      <a:r>
                        <a:rPr lang="en-US" sz="1200" dirty="0">
                          <a:effectLst/>
                        </a:rPr>
                        <a:t>$5.23</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9B5"/>
                    </a:solidFill>
                  </a:tcPr>
                </a:tc>
                <a:tc>
                  <a:txBody>
                    <a:bodyPr/>
                    <a:lstStyle/>
                    <a:p>
                      <a:pPr marL="0" marR="0" algn="ctr">
                        <a:spcBef>
                          <a:spcPts val="0"/>
                        </a:spcBef>
                        <a:spcAft>
                          <a:spcPts val="0"/>
                        </a:spcAft>
                      </a:pPr>
                      <a:r>
                        <a:rPr lang="en-US" sz="1200" dirty="0">
                          <a:effectLst/>
                        </a:rPr>
                        <a:t>$1,255.20</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9B5"/>
                    </a:solidFill>
                  </a:tcPr>
                </a:tc>
                <a:extLst>
                  <a:ext uri="{0D108BD9-81ED-4DB2-BD59-A6C34878D82A}">
                    <a16:rowId xmlns:a16="http://schemas.microsoft.com/office/drawing/2014/main" val="2587007366"/>
                  </a:ext>
                </a:extLst>
              </a:tr>
              <a:tr h="538734">
                <a:tc>
                  <a:txBody>
                    <a:bodyPr/>
                    <a:lstStyle/>
                    <a:p>
                      <a:pPr algn="ctr"/>
                      <a:r>
                        <a:rPr lang="en-US" sz="1400" b="0" dirty="0">
                          <a:solidFill>
                            <a:schemeClr val="bg1"/>
                          </a:solidFill>
                        </a:rPr>
                        <a:t>FedEx </a:t>
                      </a:r>
                      <a:r>
                        <a:rPr lang="en-US" sz="1400" b="0" baseline="0" dirty="0">
                          <a:solidFill>
                            <a:schemeClr val="bg1"/>
                          </a:solidFill>
                        </a:rPr>
                        <a:t>(URBN Accounts)</a:t>
                      </a:r>
                      <a:endParaRPr lang="en-US" sz="1400" b="0" dirty="0">
                        <a:solidFill>
                          <a:schemeClr val="bg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D68"/>
                    </a:solidFill>
                  </a:tcPr>
                </a:tc>
                <a:tc>
                  <a:txBody>
                    <a:bodyPr/>
                    <a:lstStyle/>
                    <a:p>
                      <a:pPr marL="0" marR="0" algn="ctr">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CF6"/>
                    </a:solidFill>
                  </a:tcPr>
                </a:tc>
                <a:tc>
                  <a:txBody>
                    <a:bodyPr/>
                    <a:lstStyle/>
                    <a:p>
                      <a:pPr marL="0" marR="0" algn="ctr">
                        <a:spcBef>
                          <a:spcPts val="0"/>
                        </a:spcBef>
                        <a:spcAft>
                          <a:spcPts val="0"/>
                        </a:spcAft>
                      </a:pPr>
                      <a:r>
                        <a:rPr lang="en-US" sz="1200" dirty="0">
                          <a:effectLst/>
                        </a:rPr>
                        <a:t>$17,836.50</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CF6"/>
                    </a:solidFill>
                  </a:tcPr>
                </a:tc>
                <a:tc>
                  <a:txBody>
                    <a:bodyPr/>
                    <a:lstStyle/>
                    <a:p>
                      <a:pPr marL="0" marR="0" algn="ctr">
                        <a:spcBef>
                          <a:spcPts val="0"/>
                        </a:spcBef>
                        <a:spcAft>
                          <a:spcPts val="0"/>
                        </a:spcAft>
                      </a:pPr>
                      <a:r>
                        <a:rPr lang="en-US" sz="1200" dirty="0">
                          <a:effectLst/>
                        </a:rPr>
                        <a:t>$5.95</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CF6"/>
                    </a:solidFill>
                  </a:tcPr>
                </a:tc>
                <a:tc>
                  <a:txBody>
                    <a:bodyPr/>
                    <a:lstStyle/>
                    <a:p>
                      <a:pPr marL="0" marR="0" algn="ctr">
                        <a:spcBef>
                          <a:spcPts val="0"/>
                        </a:spcBef>
                        <a:spcAft>
                          <a:spcPts val="0"/>
                        </a:spcAft>
                      </a:pPr>
                      <a:r>
                        <a:rPr lang="en-US" sz="1200" dirty="0">
                          <a:effectLst/>
                        </a:rPr>
                        <a:t>$11.89</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CF6"/>
                    </a:solidFill>
                  </a:tcPr>
                </a:tc>
                <a:tc>
                  <a:txBody>
                    <a:bodyPr/>
                    <a:lstStyle/>
                    <a:p>
                      <a:pPr marL="0" marR="0" algn="ctr">
                        <a:spcBef>
                          <a:spcPts val="0"/>
                        </a:spcBef>
                        <a:spcAft>
                          <a:spcPts val="0"/>
                        </a:spcAft>
                      </a:pPr>
                      <a:r>
                        <a:rPr lang="en-US" sz="1200" dirty="0">
                          <a:effectLst/>
                        </a:rPr>
                        <a:t>$2,853.84</a:t>
                      </a:r>
                      <a:endParaRPr lang="en-US" sz="12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DCF6"/>
                    </a:solidFill>
                  </a:tcPr>
                </a:tc>
                <a:extLst>
                  <a:ext uri="{0D108BD9-81ED-4DB2-BD59-A6C34878D82A}">
                    <a16:rowId xmlns:a16="http://schemas.microsoft.com/office/drawing/2014/main" val="2058976421"/>
                  </a:ext>
                </a:extLst>
              </a:tr>
            </a:tbl>
          </a:graphicData>
        </a:graphic>
      </p:graphicFrame>
      <p:sp>
        <p:nvSpPr>
          <p:cNvPr id="4" name="TextBox 3"/>
          <p:cNvSpPr txBox="1"/>
          <p:nvPr/>
        </p:nvSpPr>
        <p:spPr>
          <a:xfrm>
            <a:off x="102039" y="3953156"/>
            <a:ext cx="6468808" cy="461665"/>
          </a:xfrm>
          <a:prstGeom prst="rect">
            <a:avLst/>
          </a:prstGeom>
          <a:noFill/>
        </p:spPr>
        <p:txBody>
          <a:bodyPr wrap="square" rtlCol="0" anchor="ctr">
            <a:spAutoFit/>
          </a:bodyPr>
          <a:lstStyle/>
          <a:p>
            <a:pPr algn="just"/>
            <a:endParaRPr lang="en-US" sz="1200" dirty="0"/>
          </a:p>
          <a:p>
            <a:pPr algn="just"/>
            <a:r>
              <a:rPr lang="en-US" sz="1200" dirty="0"/>
              <a:t>Here is a cost breakdown of the cost impact of each ship mode for the Sample PO:</a:t>
            </a:r>
          </a:p>
        </p:txBody>
      </p:sp>
      <p:sp>
        <p:nvSpPr>
          <p:cNvPr id="6" name="TextBox 5"/>
          <p:cNvSpPr txBox="1"/>
          <p:nvPr/>
        </p:nvSpPr>
        <p:spPr>
          <a:xfrm>
            <a:off x="0" y="336885"/>
            <a:ext cx="7379881" cy="5262979"/>
          </a:xfrm>
          <a:prstGeom prst="rect">
            <a:avLst/>
          </a:prstGeom>
          <a:noFill/>
        </p:spPr>
        <p:txBody>
          <a:bodyPr wrap="square" rtlCol="0">
            <a:spAutoFit/>
          </a:bodyPr>
          <a:lstStyle/>
          <a:p>
            <a:pPr marL="285742" indent="-285742" algn="just">
              <a:buFont typeface="Arial" panose="020B0604020202020204" pitchFamily="34" charset="0"/>
              <a:buChar char="•"/>
            </a:pPr>
            <a:r>
              <a:rPr lang="en-US" sz="1400" b="1" dirty="0"/>
              <a:t>The below table highlights the extreme variance in price for each of the ship modes.  It is absolutely crucial to understand the cost impacts of the different ship modes.</a:t>
            </a:r>
          </a:p>
          <a:p>
            <a:pPr algn="just"/>
            <a:endParaRPr lang="en-US" sz="1400" b="1" dirty="0"/>
          </a:p>
          <a:p>
            <a:pPr marL="285742" indent="-285742" algn="just">
              <a:buFont typeface="Arial" panose="020B0604020202020204" pitchFamily="34" charset="0"/>
              <a:buChar char="•"/>
            </a:pPr>
            <a:r>
              <a:rPr lang="en-US" sz="1400" b="1" dirty="0"/>
              <a:t>Please refer to the </a:t>
            </a:r>
            <a:r>
              <a:rPr lang="en-US" sz="1400" dirty="0">
                <a:latin typeface="Calibri" panose="020F0502020204030204" pitchFamily="34" charset="0"/>
                <a:ea typeface="Calibri" panose="020F0502020204030204" pitchFamily="34" charset="0"/>
                <a:cs typeface="Times New Roman" panose="02020603050405020304" pitchFamily="18" charset="0"/>
                <a:hlinkClick r:id="rId2" action="ppaction://hlinkfile"/>
              </a:rPr>
              <a:t>ELC Freight Calculator</a:t>
            </a:r>
            <a:r>
              <a:rPr lang="en-US" sz="1400" dirty="0">
                <a:latin typeface="Calibri" panose="020F0502020204030204" pitchFamily="34" charset="0"/>
                <a:ea typeface="Calibri" panose="020F0502020204030204" pitchFamily="34" charset="0"/>
                <a:cs typeface="Times New Roman" panose="02020603050405020304" pitchFamily="18" charset="0"/>
              </a:rPr>
              <a:t> for more detailed shipment costs</a:t>
            </a:r>
          </a:p>
          <a:p>
            <a:pPr marL="742930" lvl="1" indent="-285742" algn="jus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From a Transportation perspective the ELC calculator is a tool to calculate freight based on quantities and weights for the entire shipment by origin. </a:t>
            </a:r>
          </a:p>
          <a:p>
            <a:pPr lvl="1" algn="just"/>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30" lvl="1" indent="-285742" algn="jus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Tradestone calculates the freight cost by PO at the style level. Tradestone incorporates a Freight factor into the freight rate. For questions on the freight factor please consult Production/Tradestone team </a:t>
            </a:r>
          </a:p>
          <a:p>
            <a:pPr marL="742930" lvl="1" indent="-285742" algn="just">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930" lvl="1" indent="-285742" algn="just">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Each calculation will have a different freight cost in the ELC.</a:t>
            </a:r>
            <a:r>
              <a:rPr lang="en-US" sz="1400" b="1" dirty="0">
                <a:latin typeface="Calibri" panose="020F0502020204030204" pitchFamily="34" charset="0"/>
                <a:ea typeface="Calibri" panose="020F0502020204030204" pitchFamily="34" charset="0"/>
                <a:cs typeface="Times New Roman" panose="02020603050405020304" pitchFamily="18" charset="0"/>
              </a:rPr>
              <a:t>	        </a:t>
            </a:r>
          </a:p>
          <a:p>
            <a:pPr lvl="1" algn="just"/>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EXAMPLE FOR an AIR SHIPMENT FROM HANOI -&gt; JFK:</a:t>
            </a:r>
          </a:p>
          <a:p>
            <a:r>
              <a:rPr lang="en-US" sz="1400" b="1" dirty="0"/>
              <a:t>	 </a:t>
            </a:r>
            <a:r>
              <a:rPr lang="en-US" sz="1400" b="1" dirty="0">
                <a:highlight>
                  <a:srgbClr val="C0DCF6"/>
                </a:highlight>
              </a:rPr>
              <a:t>ELC CALC</a:t>
            </a:r>
            <a:r>
              <a:rPr lang="en-US" sz="1400" b="1" dirty="0"/>
              <a:t>				</a:t>
            </a:r>
            <a:r>
              <a:rPr lang="en-US" sz="1400" b="1" dirty="0">
                <a:highlight>
                  <a:srgbClr val="C0DCF6"/>
                </a:highlight>
              </a:rPr>
              <a:t>TRADESTONE</a:t>
            </a:r>
            <a:endParaRPr lang="en-US" sz="1400" dirty="0">
              <a:highlight>
                <a:srgbClr val="C0DCF6"/>
              </a:highlight>
            </a:endParaRPr>
          </a:p>
          <a:p>
            <a:r>
              <a:rPr lang="en-US" sz="1400" dirty="0"/>
              <a:t>	OCN Cost/CBM – $0.10			OCN Cost/CBM - $0.29</a:t>
            </a:r>
          </a:p>
          <a:p>
            <a:r>
              <a:rPr lang="en-US" sz="1400" dirty="0"/>
              <a:t>	AIR  Cost/KG- $1.32			AIR- Cost/KG $1.32</a:t>
            </a:r>
          </a:p>
          <a:p>
            <a:r>
              <a:rPr lang="en-US" sz="1400" dirty="0"/>
              <a:t>	DIFFERENCE - $1.01			Difference - $1.72</a:t>
            </a:r>
          </a:p>
          <a:p>
            <a:endParaRPr lang="en-US" sz="1000" dirty="0"/>
          </a:p>
          <a:p>
            <a:endParaRPr lang="en-US" sz="1600" dirty="0"/>
          </a:p>
          <a:p>
            <a:r>
              <a:rPr lang="en-US" sz="1400" dirty="0"/>
              <a:t>Sample PO Parameters:</a:t>
            </a:r>
          </a:p>
          <a:p>
            <a:r>
              <a:rPr lang="en-US" sz="1400" dirty="0"/>
              <a:t>Jakarta to Reno:  3000 units (0.5 KG/unit)</a:t>
            </a:r>
          </a:p>
          <a:p>
            <a:r>
              <a:rPr lang="en-US" sz="1400" dirty="0"/>
              <a:t>50 cartons 30 KG / Carton 6.25 CBM</a:t>
            </a:r>
          </a:p>
          <a:p>
            <a:r>
              <a:rPr lang="en-US" sz="1400" dirty="0"/>
              <a:t>1041.67 KG Dim Weight  1500 KG Gross Weight</a:t>
            </a:r>
            <a:endParaRPr lang="en-US" sz="2400" b="1" dirty="0"/>
          </a:p>
          <a:p>
            <a:endParaRPr lang="en-US" sz="1400" b="1" dirty="0"/>
          </a:p>
        </p:txBody>
      </p:sp>
      <p:sp>
        <p:nvSpPr>
          <p:cNvPr id="3" name="TextBox 2"/>
          <p:cNvSpPr txBox="1"/>
          <p:nvPr/>
        </p:nvSpPr>
        <p:spPr>
          <a:xfrm>
            <a:off x="0" y="9246000"/>
            <a:ext cx="6732510" cy="892552"/>
          </a:xfrm>
          <a:prstGeom prst="rect">
            <a:avLst/>
          </a:prstGeom>
          <a:noFill/>
        </p:spPr>
        <p:txBody>
          <a:bodyPr wrap="square" rtlCol="0">
            <a:spAutoFit/>
          </a:bodyPr>
          <a:lstStyle/>
          <a:p>
            <a:r>
              <a:rPr lang="en-US" sz="1200" b="1" dirty="0"/>
              <a:t>NOTES:</a:t>
            </a:r>
            <a:r>
              <a:rPr lang="en-US" sz="1200" dirty="0"/>
              <a:t> These calculations should only used as an </a:t>
            </a:r>
            <a:r>
              <a:rPr lang="en-US" sz="1400" b="1" dirty="0"/>
              <a:t>EXAMPLE </a:t>
            </a:r>
            <a:r>
              <a:rPr lang="en-US" sz="1200" dirty="0"/>
              <a:t>to highlight the extreme variance in price across the different ship modes. The exact costs and transit time will change on a case by case basis. </a:t>
            </a:r>
          </a:p>
          <a:p>
            <a:endParaRPr lang="en-US" sz="1200" b="1" dirty="0"/>
          </a:p>
          <a:p>
            <a:endParaRPr lang="en-US" sz="1400" b="1" dirty="0"/>
          </a:p>
        </p:txBody>
      </p:sp>
      <p:sp>
        <p:nvSpPr>
          <p:cNvPr id="11" name="Slide Number Placeholder 10">
            <a:extLst>
              <a:ext uri="{FF2B5EF4-FFF2-40B4-BE49-F238E27FC236}">
                <a16:creationId xmlns:a16="http://schemas.microsoft.com/office/drawing/2014/main" id="{3B73B61E-4B22-43F1-A775-3EE2512D1EBE}"/>
              </a:ext>
            </a:extLst>
          </p:cNvPr>
          <p:cNvSpPr>
            <a:spLocks noGrp="1"/>
          </p:cNvSpPr>
          <p:nvPr>
            <p:ph type="sldNum" sz="quarter" idx="12"/>
          </p:nvPr>
        </p:nvSpPr>
        <p:spPr/>
        <p:txBody>
          <a:bodyPr/>
          <a:lstStyle/>
          <a:p>
            <a:fld id="{62CD0CA6-4489-4034-8A26-34C7F83CE7EF}" type="slidenum">
              <a:rPr lang="en-US" smtClean="0"/>
              <a:t>18</a:t>
            </a:fld>
            <a:endParaRPr lang="en-US" dirty="0"/>
          </a:p>
        </p:txBody>
      </p:sp>
      <p:pic>
        <p:nvPicPr>
          <p:cNvPr id="9" name="Picture 8">
            <a:extLst>
              <a:ext uri="{FF2B5EF4-FFF2-40B4-BE49-F238E27FC236}">
                <a16:creationId xmlns:a16="http://schemas.microsoft.com/office/drawing/2014/main" id="{A692716E-9C06-4667-90FA-547912002E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87253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a:off x="173778" y="1535175"/>
            <a:ext cx="6984999" cy="690760"/>
          </a:xfrm>
          <a:prstGeom prst="round2Same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739896" y="10938"/>
            <a:ext cx="1762021" cy="584775"/>
          </a:xfrm>
          <a:prstGeom prst="rect">
            <a:avLst/>
          </a:prstGeom>
        </p:spPr>
        <p:txBody>
          <a:bodyPr wrap="none">
            <a:spAutoFit/>
          </a:bodyPr>
          <a:lstStyle/>
          <a:p>
            <a:r>
              <a:rPr lang="en-US" sz="3200" b="1" cap="small" dirty="0">
                <a:latin typeface="Calibri Light" panose="020F0302020204030204" pitchFamily="34" charset="0"/>
                <a:ea typeface="Calibri" panose="020F0502020204030204" pitchFamily="34" charset="0"/>
                <a:cs typeface="Times New Roman" panose="02020603050405020304" pitchFamily="18" charset="0"/>
              </a:rPr>
              <a:t>Incoterms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140384875"/>
              </p:ext>
            </p:extLst>
          </p:nvPr>
        </p:nvGraphicFramePr>
        <p:xfrm>
          <a:off x="173778" y="1617118"/>
          <a:ext cx="6985011" cy="5898424"/>
        </p:xfrm>
        <a:graphic>
          <a:graphicData uri="http://schemas.openxmlformats.org/drawingml/2006/table">
            <a:tbl>
              <a:tblPr bandRow="1">
                <a:tableStyleId>{5C22544A-7EE6-4342-B048-85BDC9FD1C3A}</a:tableStyleId>
              </a:tblPr>
              <a:tblGrid>
                <a:gridCol w="2884098">
                  <a:extLst>
                    <a:ext uri="{9D8B030D-6E8A-4147-A177-3AD203B41FA5}">
                      <a16:colId xmlns:a16="http://schemas.microsoft.com/office/drawing/2014/main" val="1101904958"/>
                    </a:ext>
                  </a:extLst>
                </a:gridCol>
                <a:gridCol w="1381450">
                  <a:extLst>
                    <a:ext uri="{9D8B030D-6E8A-4147-A177-3AD203B41FA5}">
                      <a16:colId xmlns:a16="http://schemas.microsoft.com/office/drawing/2014/main" val="3010430632"/>
                    </a:ext>
                  </a:extLst>
                </a:gridCol>
                <a:gridCol w="1381450">
                  <a:extLst>
                    <a:ext uri="{9D8B030D-6E8A-4147-A177-3AD203B41FA5}">
                      <a16:colId xmlns:a16="http://schemas.microsoft.com/office/drawing/2014/main" val="1589296844"/>
                    </a:ext>
                  </a:extLst>
                </a:gridCol>
                <a:gridCol w="1338013">
                  <a:extLst>
                    <a:ext uri="{9D8B030D-6E8A-4147-A177-3AD203B41FA5}">
                      <a16:colId xmlns:a16="http://schemas.microsoft.com/office/drawing/2014/main" val="975519980"/>
                    </a:ext>
                  </a:extLst>
                </a:gridCol>
              </a:tblGrid>
              <a:tr h="549085">
                <a:tc>
                  <a:txBody>
                    <a:bodyPr/>
                    <a:lstStyle/>
                    <a:p>
                      <a:pPr algn="ctr"/>
                      <a:r>
                        <a:rPr lang="en-US" sz="2000" b="1" dirty="0">
                          <a:solidFill>
                            <a:schemeClr val="tx1"/>
                          </a:solidFill>
                        </a:rPr>
                        <a:t>Incoterms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rPr>
                        <a:t>EXW</a:t>
                      </a:r>
                    </a:p>
                    <a:p>
                      <a:pPr algn="ctr"/>
                      <a:r>
                        <a:rPr lang="en-US" sz="1000" b="1" dirty="0">
                          <a:solidFill>
                            <a:schemeClr val="tx1"/>
                          </a:solidFill>
                        </a:rPr>
                        <a:t>Ex</a:t>
                      </a:r>
                      <a:r>
                        <a:rPr lang="en-US" sz="1000" b="1" baseline="0" dirty="0">
                          <a:solidFill>
                            <a:schemeClr val="tx1"/>
                          </a:solidFill>
                        </a:rPr>
                        <a:t> Works</a:t>
                      </a:r>
                      <a:endParaRPr lang="en-US"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rPr>
                        <a:t>FOB</a:t>
                      </a:r>
                    </a:p>
                    <a:p>
                      <a:pPr algn="ctr"/>
                      <a:r>
                        <a:rPr lang="en-US" sz="1000" b="1" dirty="0">
                          <a:solidFill>
                            <a:schemeClr val="tx1"/>
                          </a:solidFill>
                        </a:rPr>
                        <a:t>Free on</a:t>
                      </a:r>
                      <a:r>
                        <a:rPr lang="en-US" sz="1000" b="1" baseline="0" dirty="0">
                          <a:solidFill>
                            <a:schemeClr val="tx1"/>
                          </a:solidFill>
                        </a:rPr>
                        <a:t> Board</a:t>
                      </a:r>
                      <a:endParaRPr lang="en-US"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chemeClr val="tx1"/>
                          </a:solidFill>
                        </a:rPr>
                        <a:t>DDP</a:t>
                      </a:r>
                    </a:p>
                    <a:p>
                      <a:pPr algn="ctr"/>
                      <a:r>
                        <a:rPr lang="en-US" sz="1000" b="1" dirty="0">
                          <a:solidFill>
                            <a:schemeClr val="tx1"/>
                          </a:solidFill>
                        </a:rPr>
                        <a:t>Delivered Duty</a:t>
                      </a:r>
                      <a:r>
                        <a:rPr lang="en-US" sz="1000" b="1" baseline="0" dirty="0">
                          <a:solidFill>
                            <a:schemeClr val="tx1"/>
                          </a:solidFill>
                        </a:rPr>
                        <a:t> Paid</a:t>
                      </a:r>
                      <a:endParaRPr lang="en-US"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009458"/>
                  </a:ext>
                </a:extLst>
              </a:tr>
              <a:tr h="482465">
                <a:tc>
                  <a:txBody>
                    <a:bodyPr/>
                    <a:lstStyle/>
                    <a:p>
                      <a:pPr algn="ctr"/>
                      <a:r>
                        <a:rPr lang="en-US" sz="1400" b="1" dirty="0">
                          <a:solidFill>
                            <a:schemeClr val="bg1"/>
                          </a:solidFill>
                        </a:rPr>
                        <a:t>Warehouse</a:t>
                      </a:r>
                      <a:r>
                        <a:rPr lang="en-US" sz="1400" b="1" baseline="0" dirty="0">
                          <a:solidFill>
                            <a:schemeClr val="bg1"/>
                          </a:solidFill>
                        </a:rPr>
                        <a:t> Services</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0000"/>
                    </a:solidFill>
                  </a:tcPr>
                </a:tc>
                <a:tc>
                  <a:txBody>
                    <a:bodyPr/>
                    <a:lstStyle/>
                    <a:p>
                      <a:pPr algn="ctr"/>
                      <a:r>
                        <a:rPr lang="en-US" sz="1900" dirty="0"/>
                        <a:t>Vendor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AB"/>
                    </a:solidFill>
                  </a:tcPr>
                </a:tc>
                <a:tc>
                  <a:txBody>
                    <a:bodyPr/>
                    <a:lstStyle/>
                    <a:p>
                      <a:pPr algn="ctr"/>
                      <a:r>
                        <a:rPr lang="en-US" sz="1900" dirty="0"/>
                        <a:t>Vendor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AB"/>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AB"/>
                    </a:solidFill>
                  </a:tcPr>
                </a:tc>
                <a:extLst>
                  <a:ext uri="{0D108BD9-81ED-4DB2-BD59-A6C34878D82A}">
                    <a16:rowId xmlns:a16="http://schemas.microsoft.com/office/drawing/2014/main" val="803191108"/>
                  </a:ext>
                </a:extLst>
              </a:tr>
              <a:tr h="482465">
                <a:tc>
                  <a:txBody>
                    <a:bodyPr/>
                    <a:lstStyle/>
                    <a:p>
                      <a:pPr algn="ctr"/>
                      <a:r>
                        <a:rPr lang="en-US" sz="1400" b="1" dirty="0">
                          <a:solidFill>
                            <a:schemeClr val="bg1"/>
                          </a:solidFill>
                        </a:rPr>
                        <a:t>Export Packing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3D00"/>
                    </a:solidFill>
                  </a:tcPr>
                </a:tc>
                <a:tc>
                  <a:txBody>
                    <a:bodyPr/>
                    <a:lstStyle/>
                    <a:p>
                      <a:pPr algn="ctr"/>
                      <a:r>
                        <a:rPr lang="en-US" sz="1900" dirty="0"/>
                        <a:t>Vendor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A7"/>
                    </a:solidFill>
                  </a:tcPr>
                </a:tc>
                <a:tc>
                  <a:txBody>
                    <a:bodyPr/>
                    <a:lstStyle/>
                    <a:p>
                      <a:pPr algn="ctr"/>
                      <a:r>
                        <a:rPr lang="en-US" sz="1900" dirty="0"/>
                        <a:t>Vendor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A7"/>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A7"/>
                    </a:solidFill>
                  </a:tcPr>
                </a:tc>
                <a:extLst>
                  <a:ext uri="{0D108BD9-81ED-4DB2-BD59-A6C34878D82A}">
                    <a16:rowId xmlns:a16="http://schemas.microsoft.com/office/drawing/2014/main" val="780683516"/>
                  </a:ext>
                </a:extLst>
              </a:tr>
              <a:tr h="482465">
                <a:tc>
                  <a:txBody>
                    <a:bodyPr/>
                    <a:lstStyle/>
                    <a:p>
                      <a:pPr algn="ctr"/>
                      <a:r>
                        <a:rPr lang="en-US" sz="1400" b="1" dirty="0">
                          <a:solidFill>
                            <a:schemeClr val="bg1"/>
                          </a:solidFill>
                        </a:rPr>
                        <a:t>Loading at point</a:t>
                      </a:r>
                      <a:r>
                        <a:rPr lang="en-US" sz="1400" b="1" baseline="0" dirty="0">
                          <a:solidFill>
                            <a:schemeClr val="bg1"/>
                          </a:solidFill>
                        </a:rPr>
                        <a:t> of origin</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8200"/>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Vendor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79B"/>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79B"/>
                    </a:solidFill>
                  </a:tcPr>
                </a:tc>
                <a:extLst>
                  <a:ext uri="{0D108BD9-81ED-4DB2-BD59-A6C34878D82A}">
                    <a16:rowId xmlns:a16="http://schemas.microsoft.com/office/drawing/2014/main" val="301503513"/>
                  </a:ext>
                </a:extLst>
              </a:tr>
              <a:tr h="482465">
                <a:tc>
                  <a:txBody>
                    <a:bodyPr/>
                    <a:lstStyle/>
                    <a:p>
                      <a:pPr algn="ctr"/>
                      <a:r>
                        <a:rPr lang="en-US" sz="1400" b="1" dirty="0">
                          <a:solidFill>
                            <a:schemeClr val="bg1"/>
                          </a:solidFill>
                        </a:rPr>
                        <a:t>Origin Inland</a:t>
                      </a:r>
                      <a:r>
                        <a:rPr lang="en-US" sz="1400" b="1" baseline="0" dirty="0">
                          <a:solidFill>
                            <a:schemeClr val="bg1"/>
                          </a:solidFill>
                        </a:rPr>
                        <a:t> Freight</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C000"/>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Vendor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B9"/>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B9"/>
                    </a:solidFill>
                  </a:tcPr>
                </a:tc>
                <a:extLst>
                  <a:ext uri="{0D108BD9-81ED-4DB2-BD59-A6C34878D82A}">
                    <a16:rowId xmlns:a16="http://schemas.microsoft.com/office/drawing/2014/main" val="1080084490"/>
                  </a:ext>
                </a:extLst>
              </a:tr>
              <a:tr h="482465">
                <a:tc>
                  <a:txBody>
                    <a:bodyPr/>
                    <a:lstStyle/>
                    <a:p>
                      <a:pPr algn="ctr"/>
                      <a:r>
                        <a:rPr lang="en-US" sz="1400" b="1" dirty="0">
                          <a:solidFill>
                            <a:schemeClr val="bg1"/>
                          </a:solidFill>
                        </a:rPr>
                        <a:t>Origin</a:t>
                      </a:r>
                      <a:r>
                        <a:rPr lang="en-US" sz="1400" b="1" baseline="0" dirty="0">
                          <a:solidFill>
                            <a:schemeClr val="bg1"/>
                          </a:solidFill>
                        </a:rPr>
                        <a:t> Port Charges</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9C210"/>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Vendor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F9B5"/>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7F9B5"/>
                    </a:solidFill>
                  </a:tcPr>
                </a:tc>
                <a:extLst>
                  <a:ext uri="{0D108BD9-81ED-4DB2-BD59-A6C34878D82A}">
                    <a16:rowId xmlns:a16="http://schemas.microsoft.com/office/drawing/2014/main" val="2851327554"/>
                  </a:ext>
                </a:extLst>
              </a:tr>
              <a:tr h="482465">
                <a:tc>
                  <a:txBody>
                    <a:bodyPr/>
                    <a:lstStyle/>
                    <a:p>
                      <a:pPr algn="ctr"/>
                      <a:r>
                        <a:rPr lang="en-US" sz="1400" b="1" dirty="0">
                          <a:solidFill>
                            <a:schemeClr val="bg1"/>
                          </a:solidFill>
                        </a:rPr>
                        <a:t>Origin</a:t>
                      </a:r>
                      <a:r>
                        <a:rPr lang="en-US" sz="1400" b="1" baseline="0" dirty="0">
                          <a:solidFill>
                            <a:schemeClr val="bg1"/>
                          </a:solidFill>
                        </a:rPr>
                        <a:t> Forwarder Fees</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0905B"/>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Vendor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EDA"/>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EDA"/>
                    </a:solidFill>
                  </a:tcPr>
                </a:tc>
                <a:extLst>
                  <a:ext uri="{0D108BD9-81ED-4DB2-BD59-A6C34878D82A}">
                    <a16:rowId xmlns:a16="http://schemas.microsoft.com/office/drawing/2014/main" val="4175420001"/>
                  </a:ext>
                </a:extLst>
              </a:tr>
              <a:tr h="482465">
                <a:tc>
                  <a:txBody>
                    <a:bodyPr/>
                    <a:lstStyle/>
                    <a:p>
                      <a:pPr algn="ctr"/>
                      <a:r>
                        <a:rPr lang="en-US" sz="1400" b="1" dirty="0">
                          <a:solidFill>
                            <a:schemeClr val="bg1"/>
                          </a:solidFill>
                        </a:rPr>
                        <a:t>Ocean/Air Freight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D696D"/>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EDEF"/>
                    </a:solidFill>
                  </a:tcPr>
                </a:tc>
                <a:extLst>
                  <a:ext uri="{0D108BD9-81ED-4DB2-BD59-A6C34878D82A}">
                    <a16:rowId xmlns:a16="http://schemas.microsoft.com/office/drawing/2014/main" val="3339091724"/>
                  </a:ext>
                </a:extLst>
              </a:tr>
              <a:tr h="482465">
                <a:tc>
                  <a:txBody>
                    <a:bodyPr/>
                    <a:lstStyle/>
                    <a:p>
                      <a:pPr algn="ctr"/>
                      <a:r>
                        <a:rPr lang="en-US" sz="1400" b="1" dirty="0">
                          <a:solidFill>
                            <a:schemeClr val="bg1"/>
                          </a:solidFill>
                        </a:rPr>
                        <a:t>Destination</a:t>
                      </a:r>
                      <a:r>
                        <a:rPr lang="en-US" sz="1400" b="1" baseline="0" dirty="0">
                          <a:solidFill>
                            <a:schemeClr val="bg1"/>
                          </a:solidFill>
                        </a:rPr>
                        <a:t> Port Charges</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E3D68"/>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DCF6"/>
                    </a:solidFill>
                  </a:tcPr>
                </a:tc>
                <a:extLst>
                  <a:ext uri="{0D108BD9-81ED-4DB2-BD59-A6C34878D82A}">
                    <a16:rowId xmlns:a16="http://schemas.microsoft.com/office/drawing/2014/main" val="2892386305"/>
                  </a:ext>
                </a:extLst>
              </a:tr>
              <a:tr h="482465">
                <a:tc>
                  <a:txBody>
                    <a:bodyPr/>
                    <a:lstStyle/>
                    <a:p>
                      <a:pPr algn="ctr"/>
                      <a:r>
                        <a:rPr lang="en-US" sz="1400" b="1" dirty="0">
                          <a:solidFill>
                            <a:schemeClr val="bg1"/>
                          </a:solidFill>
                        </a:rPr>
                        <a:t>Customs</a:t>
                      </a:r>
                      <a:r>
                        <a:rPr lang="en-US" sz="1400" b="1" baseline="0" dirty="0">
                          <a:solidFill>
                            <a:schemeClr val="bg1"/>
                          </a:solidFill>
                        </a:rPr>
                        <a:t> Clearance</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A1B83"/>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0F2"/>
                    </a:solidFill>
                  </a:tcPr>
                </a:tc>
                <a:extLst>
                  <a:ext uri="{0D108BD9-81ED-4DB2-BD59-A6C34878D82A}">
                    <a16:rowId xmlns:a16="http://schemas.microsoft.com/office/drawing/2014/main" val="994947107"/>
                  </a:ext>
                </a:extLst>
              </a:tr>
              <a:tr h="482465">
                <a:tc>
                  <a:txBody>
                    <a:bodyPr/>
                    <a:lstStyle/>
                    <a:p>
                      <a:pPr algn="ctr"/>
                      <a:r>
                        <a:rPr lang="en-US" sz="1400" b="1" dirty="0">
                          <a:solidFill>
                            <a:schemeClr val="bg1"/>
                          </a:solidFill>
                        </a:rPr>
                        <a:t>Import Duties &amp; Taxes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1975"/>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B8EE"/>
                    </a:solidFill>
                  </a:tcPr>
                </a:tc>
                <a:extLst>
                  <a:ext uri="{0D108BD9-81ED-4DB2-BD59-A6C34878D82A}">
                    <a16:rowId xmlns:a16="http://schemas.microsoft.com/office/drawing/2014/main" val="768348253"/>
                  </a:ext>
                </a:extLst>
              </a:tr>
              <a:tr h="524689">
                <a:tc>
                  <a:txBody>
                    <a:bodyPr/>
                    <a:lstStyle/>
                    <a:p>
                      <a:pPr algn="ctr"/>
                      <a:r>
                        <a:rPr lang="en-US" sz="1400" b="1" dirty="0">
                          <a:solidFill>
                            <a:schemeClr val="bg1"/>
                          </a:solidFill>
                        </a:rPr>
                        <a:t>Delivery Cartage to Final</a:t>
                      </a:r>
                      <a:r>
                        <a:rPr lang="en-US" sz="1400" b="1" baseline="0" dirty="0">
                          <a:solidFill>
                            <a:schemeClr val="bg1"/>
                          </a:solidFill>
                        </a:rPr>
                        <a:t> Destination</a:t>
                      </a: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D2389"/>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dirty="0"/>
                        <a:t>URBN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Vendor</a:t>
                      </a:r>
                      <a:endParaRPr lang="en-US" sz="1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FB3DF"/>
                    </a:solidFill>
                  </a:tcPr>
                </a:tc>
                <a:extLst>
                  <a:ext uri="{0D108BD9-81ED-4DB2-BD59-A6C34878D82A}">
                    <a16:rowId xmlns:a16="http://schemas.microsoft.com/office/drawing/2014/main" val="1813458660"/>
                  </a:ext>
                </a:extLst>
              </a:tr>
            </a:tbl>
          </a:graphicData>
        </a:graphic>
      </p:graphicFrame>
      <p:sp>
        <p:nvSpPr>
          <p:cNvPr id="13" name="TextBox 12"/>
          <p:cNvSpPr txBox="1"/>
          <p:nvPr/>
        </p:nvSpPr>
        <p:spPr>
          <a:xfrm>
            <a:off x="173778" y="7582841"/>
            <a:ext cx="6894259" cy="2246769"/>
          </a:xfrm>
          <a:prstGeom prst="rect">
            <a:avLst/>
          </a:prstGeom>
          <a:noFill/>
        </p:spPr>
        <p:txBody>
          <a:bodyPr wrap="square" rtlCol="0">
            <a:spAutoFit/>
          </a:bodyPr>
          <a:lstStyle/>
          <a:p>
            <a:r>
              <a:rPr lang="en-US" sz="1400" b="1" dirty="0"/>
              <a:t>Free on Board (FOB): </a:t>
            </a:r>
            <a:r>
              <a:rPr lang="en-US" sz="1400" dirty="0"/>
              <a:t>Current Standard process: URBN takes possession of the freight at the consolidation point. We have full visibility of the freight. </a:t>
            </a:r>
            <a:endParaRPr lang="en-US" sz="1400" b="1" dirty="0"/>
          </a:p>
          <a:p>
            <a:endParaRPr lang="en-US" sz="1400" b="1" dirty="0"/>
          </a:p>
          <a:p>
            <a:r>
              <a:rPr lang="en-US" sz="1400" b="1" dirty="0"/>
              <a:t>Delivered Duty Paid (DDP):  </a:t>
            </a:r>
            <a:r>
              <a:rPr lang="en-US" sz="1400" dirty="0"/>
              <a:t>The vendor is responsible for all costs to the URBN facility. There is no visibility when using this process. </a:t>
            </a:r>
          </a:p>
          <a:p>
            <a:endParaRPr lang="en-US" sz="1400" dirty="0"/>
          </a:p>
          <a:p>
            <a:r>
              <a:rPr lang="en-US" sz="1400" b="1" dirty="0"/>
              <a:t>Ex Works (EXW)</a:t>
            </a:r>
            <a:r>
              <a:rPr lang="en-US" sz="1400" dirty="0"/>
              <a:t>: URBN is responsible for arranging and paying for all costs from the vendor facility to the URBN DC/FC. We have full visibility of the freight.  </a:t>
            </a:r>
            <a:r>
              <a:rPr lang="en-US" sz="1400" u="sng" dirty="0"/>
              <a:t>Used for very specific origins. Contact Transportation with any questions.</a:t>
            </a:r>
            <a:endParaRPr lang="en-US" sz="1400" b="1" dirty="0"/>
          </a:p>
          <a:p>
            <a:endParaRPr lang="en-US" sz="1400" b="1" dirty="0"/>
          </a:p>
        </p:txBody>
      </p:sp>
      <p:sp>
        <p:nvSpPr>
          <p:cNvPr id="14" name="Rectangle 13"/>
          <p:cNvSpPr/>
          <p:nvPr/>
        </p:nvSpPr>
        <p:spPr>
          <a:xfrm>
            <a:off x="130330" y="595713"/>
            <a:ext cx="7300495" cy="954107"/>
          </a:xfrm>
          <a:prstGeom prst="rect">
            <a:avLst/>
          </a:prstGeom>
        </p:spPr>
        <p:txBody>
          <a:bodyPr wrap="square">
            <a:spAutoFit/>
          </a:bodyPr>
          <a:lstStyle/>
          <a:p>
            <a:pPr algn="ctr"/>
            <a:r>
              <a:rPr lang="en-US" sz="1400" dirty="0"/>
              <a:t>INTERNATIONAL COMMERCIAL TERMS</a:t>
            </a:r>
          </a:p>
          <a:p>
            <a:endParaRPr lang="en-US" sz="1400" dirty="0"/>
          </a:p>
          <a:p>
            <a:r>
              <a:rPr lang="en-US" sz="1400" dirty="0"/>
              <a:t>Incoterms define who is responsible for managing Transportation cost and designates the point where each party is liable for loss and damage. </a:t>
            </a:r>
          </a:p>
        </p:txBody>
      </p:sp>
      <p:sp>
        <p:nvSpPr>
          <p:cNvPr id="2" name="Slide Number Placeholder 1">
            <a:extLst>
              <a:ext uri="{FF2B5EF4-FFF2-40B4-BE49-F238E27FC236}">
                <a16:creationId xmlns:a16="http://schemas.microsoft.com/office/drawing/2014/main" id="{6374F86A-28DB-40EB-8024-964E0DB149BC}"/>
              </a:ext>
            </a:extLst>
          </p:cNvPr>
          <p:cNvSpPr>
            <a:spLocks noGrp="1"/>
          </p:cNvSpPr>
          <p:nvPr>
            <p:ph type="sldNum" sz="quarter" idx="12"/>
          </p:nvPr>
        </p:nvSpPr>
        <p:spPr/>
        <p:txBody>
          <a:bodyPr/>
          <a:lstStyle/>
          <a:p>
            <a:fld id="{62CD0CA6-4489-4034-8A26-34C7F83CE7EF}" type="slidenum">
              <a:rPr lang="en-US" smtClean="0"/>
              <a:t>19</a:t>
            </a:fld>
            <a:endParaRPr lang="en-US" dirty="0"/>
          </a:p>
        </p:txBody>
      </p:sp>
      <p:pic>
        <p:nvPicPr>
          <p:cNvPr id="8" name="Picture 7">
            <a:extLst>
              <a:ext uri="{FF2B5EF4-FFF2-40B4-BE49-F238E27FC236}">
                <a16:creationId xmlns:a16="http://schemas.microsoft.com/office/drawing/2014/main" id="{CE78B2B6-6C71-4F76-BFDD-D3B60FA258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34487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444" y="4299855"/>
            <a:ext cx="7182852" cy="2473924"/>
          </a:xfrm>
        </p:spPr>
        <p:txBody>
          <a:bodyPr vert="horz" lIns="0" tIns="0" rIns="0" bIns="0" rtlCol="0">
            <a:normAutofit/>
          </a:bodyPr>
          <a:lstStyle/>
          <a:p>
            <a:pPr marL="0" indent="0" algn="just">
              <a:lnSpc>
                <a:spcPct val="100000"/>
              </a:lnSpc>
              <a:buNone/>
            </a:pPr>
            <a:r>
              <a:rPr lang="en-US" sz="1800" dirty="0"/>
              <a:t>The purpose of the Inbound Transportation Playbook is to serve as a tool for the Organization to promote knowledge sharing, empower decision-making, and drive Supply Chain Value.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874805" y="2434225"/>
            <a:ext cx="1840230" cy="1687830"/>
          </a:xfrm>
          <a:prstGeom prst="rect">
            <a:avLst/>
          </a:prstGeom>
        </p:spPr>
      </p:pic>
      <p:graphicFrame>
        <p:nvGraphicFramePr>
          <p:cNvPr id="5" name="Table 4">
            <a:extLst>
              <a:ext uri="{FF2B5EF4-FFF2-40B4-BE49-F238E27FC236}">
                <a16:creationId xmlns:a16="http://schemas.microsoft.com/office/drawing/2014/main" id="{B7F38428-3D82-4FEB-8D3E-0F95AA7979F4}"/>
              </a:ext>
            </a:extLst>
          </p:cNvPr>
          <p:cNvGraphicFramePr>
            <a:graphicFrameLocks noGrp="1"/>
          </p:cNvGraphicFramePr>
          <p:nvPr>
            <p:extLst>
              <p:ext uri="{D42A27DB-BD31-4B8C-83A1-F6EECF244321}">
                <p14:modId xmlns:p14="http://schemas.microsoft.com/office/powerpoint/2010/main" val="858161734"/>
              </p:ext>
            </p:extLst>
          </p:nvPr>
        </p:nvGraphicFramePr>
        <p:xfrm>
          <a:off x="788898" y="6501720"/>
          <a:ext cx="5941944" cy="3072535"/>
        </p:xfrm>
        <a:graphic>
          <a:graphicData uri="http://schemas.openxmlformats.org/drawingml/2006/table">
            <a:tbl>
              <a:tblPr firstRow="1" bandRow="1">
                <a:tableStyleId>{5C22544A-7EE6-4342-B048-85BDC9FD1C3A}</a:tableStyleId>
              </a:tblPr>
              <a:tblGrid>
                <a:gridCol w="1980648">
                  <a:extLst>
                    <a:ext uri="{9D8B030D-6E8A-4147-A177-3AD203B41FA5}">
                      <a16:colId xmlns:a16="http://schemas.microsoft.com/office/drawing/2014/main" val="1976201368"/>
                    </a:ext>
                  </a:extLst>
                </a:gridCol>
                <a:gridCol w="1980648">
                  <a:extLst>
                    <a:ext uri="{9D8B030D-6E8A-4147-A177-3AD203B41FA5}">
                      <a16:colId xmlns:a16="http://schemas.microsoft.com/office/drawing/2014/main" val="4050565719"/>
                    </a:ext>
                  </a:extLst>
                </a:gridCol>
                <a:gridCol w="1980648">
                  <a:extLst>
                    <a:ext uri="{9D8B030D-6E8A-4147-A177-3AD203B41FA5}">
                      <a16:colId xmlns:a16="http://schemas.microsoft.com/office/drawing/2014/main" val="4251191961"/>
                    </a:ext>
                  </a:extLst>
                </a:gridCol>
              </a:tblGrid>
              <a:tr h="801350">
                <a:tc>
                  <a:txBody>
                    <a:bodyPr/>
                    <a:lstStyle/>
                    <a:p>
                      <a:r>
                        <a:rPr lang="en-US" sz="1900" dirty="0"/>
                        <a:t>Version #</a:t>
                      </a:r>
                    </a:p>
                  </a:txBody>
                  <a:tcPr/>
                </a:tc>
                <a:tc>
                  <a:txBody>
                    <a:bodyPr/>
                    <a:lstStyle/>
                    <a:p>
                      <a:r>
                        <a:rPr lang="en-US" sz="1900" dirty="0"/>
                        <a:t>Date Updated</a:t>
                      </a:r>
                    </a:p>
                  </a:txBody>
                  <a:tcPr/>
                </a:tc>
                <a:tc>
                  <a:txBody>
                    <a:bodyPr/>
                    <a:lstStyle/>
                    <a:p>
                      <a:r>
                        <a:rPr lang="en-US" sz="1900" dirty="0"/>
                        <a:t>Created/Updated By</a:t>
                      </a:r>
                    </a:p>
                  </a:txBody>
                  <a:tcPr/>
                </a:tc>
                <a:extLst>
                  <a:ext uri="{0D108BD9-81ED-4DB2-BD59-A6C34878D82A}">
                    <a16:rowId xmlns:a16="http://schemas.microsoft.com/office/drawing/2014/main" val="3831639754"/>
                  </a:ext>
                </a:extLst>
              </a:tr>
              <a:tr h="454237">
                <a:tc>
                  <a:txBody>
                    <a:bodyPr/>
                    <a:lstStyle/>
                    <a:p>
                      <a:r>
                        <a:rPr lang="en-US" sz="1900" dirty="0"/>
                        <a:t>Version 1</a:t>
                      </a:r>
                    </a:p>
                  </a:txBody>
                  <a:tcPr/>
                </a:tc>
                <a:tc>
                  <a:txBody>
                    <a:bodyPr/>
                    <a:lstStyle/>
                    <a:p>
                      <a:r>
                        <a:rPr lang="en-US" sz="1900" dirty="0"/>
                        <a:t>12/10/2018</a:t>
                      </a:r>
                    </a:p>
                  </a:txBody>
                  <a:tcPr/>
                </a:tc>
                <a:tc>
                  <a:txBody>
                    <a:bodyPr/>
                    <a:lstStyle/>
                    <a:p>
                      <a:r>
                        <a:rPr lang="en-US" sz="1900" dirty="0"/>
                        <a:t>E. Schwartz</a:t>
                      </a:r>
                    </a:p>
                  </a:txBody>
                  <a:tcPr/>
                </a:tc>
                <a:extLst>
                  <a:ext uri="{0D108BD9-81ED-4DB2-BD59-A6C34878D82A}">
                    <a16:rowId xmlns:a16="http://schemas.microsoft.com/office/drawing/2014/main" val="749374329"/>
                  </a:ext>
                </a:extLst>
              </a:tr>
              <a:tr h="454237">
                <a:tc>
                  <a:txBody>
                    <a:bodyPr/>
                    <a:lstStyle/>
                    <a:p>
                      <a:r>
                        <a:rPr lang="en-US" sz="1900" dirty="0"/>
                        <a:t>Version 2</a:t>
                      </a:r>
                    </a:p>
                  </a:txBody>
                  <a:tcPr/>
                </a:tc>
                <a:tc>
                  <a:txBody>
                    <a:bodyPr/>
                    <a:lstStyle/>
                    <a:p>
                      <a:r>
                        <a:rPr lang="en-US" sz="1900" dirty="0"/>
                        <a:t>1/9/2019</a:t>
                      </a:r>
                    </a:p>
                  </a:txBody>
                  <a:tcPr/>
                </a:tc>
                <a:tc>
                  <a:txBody>
                    <a:bodyPr/>
                    <a:lstStyle/>
                    <a:p>
                      <a:r>
                        <a:rPr lang="en-US" sz="1900" dirty="0"/>
                        <a:t>E. Schwartz</a:t>
                      </a:r>
                    </a:p>
                  </a:txBody>
                  <a:tcPr/>
                </a:tc>
                <a:extLst>
                  <a:ext uri="{0D108BD9-81ED-4DB2-BD59-A6C34878D82A}">
                    <a16:rowId xmlns:a16="http://schemas.microsoft.com/office/drawing/2014/main" val="2476092725"/>
                  </a:ext>
                </a:extLst>
              </a:tr>
              <a:tr h="454237">
                <a:tc>
                  <a:txBody>
                    <a:bodyPr/>
                    <a:lstStyle/>
                    <a:p>
                      <a:r>
                        <a:rPr lang="en-US" sz="1900" dirty="0"/>
                        <a:t>Version 3</a:t>
                      </a:r>
                    </a:p>
                  </a:txBody>
                  <a:tcPr/>
                </a:tc>
                <a:tc>
                  <a:txBody>
                    <a:bodyPr/>
                    <a:lstStyle/>
                    <a:p>
                      <a:r>
                        <a:rPr lang="en-US" sz="1900" dirty="0"/>
                        <a:t>3/14/2019</a:t>
                      </a:r>
                    </a:p>
                  </a:txBody>
                  <a:tcPr/>
                </a:tc>
                <a:tc>
                  <a:txBody>
                    <a:bodyPr/>
                    <a:lstStyle/>
                    <a:p>
                      <a:r>
                        <a:rPr lang="en-US" sz="1900" dirty="0"/>
                        <a:t>A. Fasanella</a:t>
                      </a:r>
                    </a:p>
                  </a:txBody>
                  <a:tcPr/>
                </a:tc>
                <a:extLst>
                  <a:ext uri="{0D108BD9-81ED-4DB2-BD59-A6C34878D82A}">
                    <a16:rowId xmlns:a16="http://schemas.microsoft.com/office/drawing/2014/main" val="2361781414"/>
                  </a:ext>
                </a:extLst>
              </a:tr>
              <a:tr h="454237">
                <a:tc>
                  <a:txBody>
                    <a:bodyPr/>
                    <a:lstStyle/>
                    <a:p>
                      <a:r>
                        <a:rPr lang="en-US" sz="1900" dirty="0"/>
                        <a:t>Version 4</a:t>
                      </a:r>
                    </a:p>
                  </a:txBody>
                  <a:tcPr/>
                </a:tc>
                <a:tc>
                  <a:txBody>
                    <a:bodyPr/>
                    <a:lstStyle/>
                    <a:p>
                      <a:r>
                        <a:rPr lang="en-US" sz="1900" dirty="0"/>
                        <a:t>7/1/2019</a:t>
                      </a:r>
                    </a:p>
                  </a:txBody>
                  <a:tcPr/>
                </a:tc>
                <a:tc>
                  <a:txBody>
                    <a:bodyPr/>
                    <a:lstStyle/>
                    <a:p>
                      <a:pPr marL="0" marR="0" lvl="0" indent="0" algn="l" defTabSz="758931" rtl="0" eaLnBrk="1" fontAlgn="auto" latinLnBrk="0" hangingPunct="1">
                        <a:lnSpc>
                          <a:spcPct val="100000"/>
                        </a:lnSpc>
                        <a:spcBef>
                          <a:spcPts val="0"/>
                        </a:spcBef>
                        <a:spcAft>
                          <a:spcPts val="0"/>
                        </a:spcAft>
                        <a:buClrTx/>
                        <a:buSzTx/>
                        <a:buFontTx/>
                        <a:buNone/>
                        <a:tabLst/>
                        <a:defRPr/>
                      </a:pPr>
                      <a:r>
                        <a:rPr lang="en-US" sz="1900" dirty="0"/>
                        <a:t>A. Fasanella</a:t>
                      </a:r>
                    </a:p>
                  </a:txBody>
                  <a:tcPr/>
                </a:tc>
                <a:extLst>
                  <a:ext uri="{0D108BD9-81ED-4DB2-BD59-A6C34878D82A}">
                    <a16:rowId xmlns:a16="http://schemas.microsoft.com/office/drawing/2014/main" val="603454259"/>
                  </a:ext>
                </a:extLst>
              </a:tr>
              <a:tr h="454237">
                <a:tc>
                  <a:txBody>
                    <a:bodyPr/>
                    <a:lstStyle/>
                    <a:p>
                      <a:endParaRPr lang="en-US" sz="1900" dirty="0"/>
                    </a:p>
                  </a:txBody>
                  <a:tcPr/>
                </a:tc>
                <a:tc>
                  <a:txBody>
                    <a:bodyPr/>
                    <a:lstStyle/>
                    <a:p>
                      <a:endParaRPr lang="en-US" sz="1900" dirty="0"/>
                    </a:p>
                  </a:txBody>
                  <a:tcPr/>
                </a:tc>
                <a:tc>
                  <a:txBody>
                    <a:bodyPr/>
                    <a:lstStyle/>
                    <a:p>
                      <a:endParaRPr lang="en-US" sz="1900" dirty="0"/>
                    </a:p>
                  </a:txBody>
                  <a:tcPr/>
                </a:tc>
                <a:extLst>
                  <a:ext uri="{0D108BD9-81ED-4DB2-BD59-A6C34878D82A}">
                    <a16:rowId xmlns:a16="http://schemas.microsoft.com/office/drawing/2014/main" val="2340398716"/>
                  </a:ext>
                </a:extLst>
              </a:tr>
            </a:tbl>
          </a:graphicData>
        </a:graphic>
      </p:graphicFrame>
      <p:sp>
        <p:nvSpPr>
          <p:cNvPr id="6" name="Slide Number Placeholder 5">
            <a:extLst>
              <a:ext uri="{FF2B5EF4-FFF2-40B4-BE49-F238E27FC236}">
                <a16:creationId xmlns:a16="http://schemas.microsoft.com/office/drawing/2014/main" id="{EFB128EA-1AA0-48A8-B25A-4ADC70EC8B58}"/>
              </a:ext>
            </a:extLst>
          </p:cNvPr>
          <p:cNvSpPr>
            <a:spLocks noGrp="1"/>
          </p:cNvSpPr>
          <p:nvPr>
            <p:ph type="sldNum" sz="quarter" idx="12"/>
          </p:nvPr>
        </p:nvSpPr>
        <p:spPr/>
        <p:txBody>
          <a:bodyPr/>
          <a:lstStyle/>
          <a:p>
            <a:fld id="{62CD0CA6-4489-4034-8A26-34C7F83CE7EF}" type="slidenum">
              <a:rPr lang="en-US" smtClean="0"/>
              <a:t>2</a:t>
            </a:fld>
            <a:endParaRPr lang="en-US" dirty="0"/>
          </a:p>
        </p:txBody>
      </p:sp>
      <p:pic>
        <p:nvPicPr>
          <p:cNvPr id="7" name="Picture 6">
            <a:extLst>
              <a:ext uri="{FF2B5EF4-FFF2-40B4-BE49-F238E27FC236}">
                <a16:creationId xmlns:a16="http://schemas.microsoft.com/office/drawing/2014/main" id="{D03B2682-F892-4E48-B88A-F870210383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3968116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06BB60-2620-4714-A49E-BA44D78A940A}"/>
              </a:ext>
            </a:extLst>
          </p:cNvPr>
          <p:cNvSpPr>
            <a:spLocks noGrp="1"/>
          </p:cNvSpPr>
          <p:nvPr>
            <p:ph type="sldNum" sz="quarter" idx="12"/>
          </p:nvPr>
        </p:nvSpPr>
        <p:spPr/>
        <p:txBody>
          <a:bodyPr/>
          <a:lstStyle/>
          <a:p>
            <a:fld id="{62CD0CA6-4489-4034-8A26-34C7F83CE7EF}" type="slidenum">
              <a:rPr lang="en-US" smtClean="0"/>
              <a:t>20</a:t>
            </a:fld>
            <a:endParaRPr lang="en-US" dirty="0"/>
          </a:p>
        </p:txBody>
      </p:sp>
      <p:pic>
        <p:nvPicPr>
          <p:cNvPr id="4" name="Picture 3">
            <a:extLst>
              <a:ext uri="{FF2B5EF4-FFF2-40B4-BE49-F238E27FC236}">
                <a16:creationId xmlns:a16="http://schemas.microsoft.com/office/drawing/2014/main" id="{845C4EB8-64DF-4936-A034-1E3122FE5B1B}"/>
              </a:ext>
            </a:extLst>
          </p:cNvPr>
          <p:cNvPicPr>
            <a:picLocks noChangeAspect="1"/>
          </p:cNvPicPr>
          <p:nvPr/>
        </p:nvPicPr>
        <p:blipFill>
          <a:blip r:embed="rId2"/>
          <a:stretch>
            <a:fillRect/>
          </a:stretch>
        </p:blipFill>
        <p:spPr>
          <a:xfrm>
            <a:off x="96595" y="0"/>
            <a:ext cx="7396648" cy="9535886"/>
          </a:xfrm>
          <a:prstGeom prst="rect">
            <a:avLst/>
          </a:prstGeom>
        </p:spPr>
      </p:pic>
      <p:pic>
        <p:nvPicPr>
          <p:cNvPr id="5" name="Picture 4">
            <a:extLst>
              <a:ext uri="{FF2B5EF4-FFF2-40B4-BE49-F238E27FC236}">
                <a16:creationId xmlns:a16="http://schemas.microsoft.com/office/drawing/2014/main" id="{5BABE904-7A64-4F66-9BAD-9D781184C2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501437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69" y="842910"/>
            <a:ext cx="6896100" cy="8758291"/>
          </a:xfrm>
        </p:spPr>
        <p:txBody>
          <a:bodyPr>
            <a:noAutofit/>
          </a:bodyPr>
          <a:lstStyle/>
          <a:p>
            <a:pPr marL="0" indent="0">
              <a:lnSpc>
                <a:spcPct val="100000"/>
              </a:lnSpc>
              <a:buNone/>
            </a:pPr>
            <a:r>
              <a:rPr lang="en-US" sz="1600" b="1" dirty="0"/>
              <a:t>Where’s my P.O.?</a:t>
            </a:r>
          </a:p>
          <a:p>
            <a:pPr lvl="1">
              <a:lnSpc>
                <a:spcPct val="100000"/>
              </a:lnSpc>
              <a:buFont typeface="Wingdings" panose="05000000000000000000" pitchFamily="2" charset="2"/>
              <a:buChar char="§"/>
            </a:pPr>
            <a:r>
              <a:rPr lang="en-US" sz="1268" dirty="0"/>
              <a:t>See Page 5 </a:t>
            </a:r>
          </a:p>
          <a:p>
            <a:pPr marL="0" indent="0">
              <a:lnSpc>
                <a:spcPct val="100000"/>
              </a:lnSpc>
              <a:spcBef>
                <a:spcPts val="900"/>
              </a:spcBef>
              <a:buNone/>
            </a:pPr>
            <a:r>
              <a:rPr lang="en-US" sz="1600" b="1" dirty="0"/>
              <a:t>What’s the transit time for a PO shipping via Air or Ocean?</a:t>
            </a:r>
          </a:p>
          <a:p>
            <a:pPr lvl="1">
              <a:lnSpc>
                <a:spcPct val="100000"/>
              </a:lnSpc>
              <a:spcBef>
                <a:spcPts val="0"/>
              </a:spcBef>
              <a:buFont typeface="Wingdings" panose="05000000000000000000" pitchFamily="2" charset="2"/>
              <a:buChar char="§"/>
            </a:pPr>
            <a:r>
              <a:rPr lang="en-US" sz="1400" dirty="0"/>
              <a:t>Check the </a:t>
            </a:r>
            <a:r>
              <a:rPr lang="en-US" sz="1400" dirty="0">
                <a:solidFill>
                  <a:schemeClr val="accent1"/>
                </a:solidFill>
                <a:hlinkClick r:id="rId2" action="ppaction://hlinkfile"/>
              </a:rPr>
              <a:t>Transit Matrix</a:t>
            </a:r>
            <a:endParaRPr lang="en-US" sz="1400" dirty="0">
              <a:solidFill>
                <a:schemeClr val="accent1"/>
              </a:solidFill>
            </a:endParaRPr>
          </a:p>
          <a:p>
            <a:pPr marL="0" indent="0">
              <a:lnSpc>
                <a:spcPct val="100000"/>
              </a:lnSpc>
              <a:spcBef>
                <a:spcPts val="900"/>
              </a:spcBef>
              <a:buNone/>
            </a:pPr>
            <a:r>
              <a:rPr lang="en-US" sz="1600" b="1" dirty="0"/>
              <a:t>Can a PO ship via FedEx courier?</a:t>
            </a:r>
          </a:p>
          <a:p>
            <a:pPr lvl="1">
              <a:lnSpc>
                <a:spcPct val="100000"/>
              </a:lnSpc>
              <a:spcBef>
                <a:spcPts val="900"/>
              </a:spcBef>
              <a:buFont typeface="Wingdings" panose="05000000000000000000" pitchFamily="2" charset="2"/>
              <a:buChar char="§"/>
            </a:pPr>
            <a:r>
              <a:rPr lang="en-US" sz="1400" dirty="0"/>
              <a:t>See Page 6</a:t>
            </a:r>
          </a:p>
          <a:p>
            <a:pPr marL="0" indent="0">
              <a:lnSpc>
                <a:spcPct val="100000"/>
              </a:lnSpc>
              <a:spcBef>
                <a:spcPts val="900"/>
              </a:spcBef>
              <a:buNone/>
            </a:pPr>
            <a:r>
              <a:rPr lang="en-US" sz="1600" b="1" dirty="0"/>
              <a:t>I don’t see the BOL information in TradeStone?</a:t>
            </a:r>
          </a:p>
          <a:p>
            <a:pPr lvl="1">
              <a:lnSpc>
                <a:spcPct val="100000"/>
              </a:lnSpc>
              <a:spcBef>
                <a:spcPts val="0"/>
              </a:spcBef>
              <a:buFont typeface="Wingdings" panose="05000000000000000000" pitchFamily="2" charset="2"/>
              <a:buChar char="§"/>
            </a:pPr>
            <a:r>
              <a:rPr lang="en-US" sz="1400" dirty="0"/>
              <a:t>See Page 7</a:t>
            </a:r>
          </a:p>
          <a:p>
            <a:pPr marL="0" indent="0">
              <a:lnSpc>
                <a:spcPct val="100000"/>
              </a:lnSpc>
              <a:spcBef>
                <a:spcPts val="900"/>
              </a:spcBef>
              <a:buNone/>
            </a:pPr>
            <a:r>
              <a:rPr lang="en-US" sz="1600" b="1" dirty="0"/>
              <a:t>Do I need a BOL?</a:t>
            </a:r>
          </a:p>
          <a:p>
            <a:pPr lvl="1">
              <a:lnSpc>
                <a:spcPct val="100000"/>
              </a:lnSpc>
              <a:spcBef>
                <a:spcPts val="0"/>
              </a:spcBef>
              <a:buFont typeface="Wingdings" panose="05000000000000000000" pitchFamily="2" charset="2"/>
              <a:buChar char="§"/>
            </a:pPr>
            <a:r>
              <a:rPr lang="en-US" sz="1400" dirty="0"/>
              <a:t>A Bill of Lading is required for all domestic shipments, Truckload or LTL.</a:t>
            </a:r>
          </a:p>
          <a:p>
            <a:pPr lvl="1">
              <a:lnSpc>
                <a:spcPct val="100000"/>
              </a:lnSpc>
              <a:spcBef>
                <a:spcPts val="0"/>
              </a:spcBef>
              <a:buFont typeface="Wingdings" panose="05000000000000000000" pitchFamily="2" charset="2"/>
              <a:buChar char="§"/>
            </a:pPr>
            <a:r>
              <a:rPr lang="en-US" sz="1400" dirty="0"/>
              <a:t>A Bill of Lading is not required for shipments shipped via UPS.</a:t>
            </a:r>
          </a:p>
          <a:p>
            <a:pPr marL="0" indent="0">
              <a:lnSpc>
                <a:spcPct val="100000"/>
              </a:lnSpc>
              <a:spcBef>
                <a:spcPts val="900"/>
              </a:spcBef>
              <a:buNone/>
            </a:pPr>
            <a:r>
              <a:rPr lang="en-US" sz="1600" b="1" dirty="0"/>
              <a:t>Where can I find the Freight Forwarder contact information?</a:t>
            </a:r>
          </a:p>
          <a:p>
            <a:pPr lvl="1">
              <a:lnSpc>
                <a:spcPct val="100000"/>
              </a:lnSpc>
              <a:spcBef>
                <a:spcPts val="0"/>
              </a:spcBef>
              <a:buFont typeface="Wingdings" panose="05000000000000000000" pitchFamily="2" charset="2"/>
              <a:buChar char="§"/>
            </a:pPr>
            <a:r>
              <a:rPr lang="en-US" sz="1400" u="sng" dirty="0">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3"/>
              </a:rPr>
              <a:t>Vendor website</a:t>
            </a:r>
            <a:endParaRPr lang="en-US" sz="1400" u="sng"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7721" indent="0">
              <a:lnSpc>
                <a:spcPct val="100000"/>
              </a:lnSpc>
              <a:spcBef>
                <a:spcPts val="900"/>
              </a:spcBef>
              <a:buClr>
                <a:srgbClr val="000000"/>
              </a:buClr>
              <a:buNone/>
              <a:tabLst>
                <a:tab pos="1371562" algn="l"/>
              </a:tabLst>
            </a:pPr>
            <a:r>
              <a:rPr lang="en-US" sz="1600" b="1" dirty="0"/>
              <a:t>Did my vendor book?</a:t>
            </a:r>
          </a:p>
          <a:p>
            <a:pPr lvl="1">
              <a:lnSpc>
                <a:spcPct val="100000"/>
              </a:lnSpc>
              <a:spcBef>
                <a:spcPts val="0"/>
              </a:spcBef>
              <a:buFont typeface="Wingdings" panose="05000000000000000000" pitchFamily="2" charset="2"/>
              <a:buChar char="§"/>
            </a:pPr>
            <a:r>
              <a:rPr lang="en-US" sz="1400" dirty="0"/>
              <a:t>Check TradeStone, note that it may take up to 24 hours to appear in TradeStone</a:t>
            </a:r>
          </a:p>
          <a:p>
            <a:pPr lvl="1">
              <a:lnSpc>
                <a:spcPct val="100000"/>
              </a:lnSpc>
              <a:spcBef>
                <a:spcPts val="0"/>
              </a:spcBef>
              <a:buFont typeface="Wingdings" panose="05000000000000000000" pitchFamily="2" charset="2"/>
              <a:buChar char="§"/>
            </a:pPr>
            <a:r>
              <a:rPr lang="en-US" sz="1400" dirty="0"/>
              <a:t>If you still are unsure, contact the Vendor</a:t>
            </a:r>
          </a:p>
          <a:p>
            <a:pPr marL="0" indent="0">
              <a:lnSpc>
                <a:spcPct val="100000"/>
              </a:lnSpc>
              <a:spcBef>
                <a:spcPts val="900"/>
              </a:spcBef>
              <a:buNone/>
            </a:pPr>
            <a:r>
              <a:rPr lang="en-US" sz="1600" b="1" dirty="0"/>
              <a:t>Did my vendor hand over?</a:t>
            </a:r>
          </a:p>
          <a:p>
            <a:pPr lvl="1">
              <a:lnSpc>
                <a:spcPct val="100000"/>
              </a:lnSpc>
              <a:spcBef>
                <a:spcPts val="0"/>
              </a:spcBef>
              <a:buFont typeface="Wingdings" panose="05000000000000000000" pitchFamily="2" charset="2"/>
              <a:buChar char="§"/>
            </a:pPr>
            <a:r>
              <a:rPr lang="en-US" sz="1400" dirty="0"/>
              <a:t>Check TradeStone, may take up to 24 hours to appear in TradeStone</a:t>
            </a:r>
          </a:p>
          <a:p>
            <a:pPr lvl="1">
              <a:lnSpc>
                <a:spcPct val="100000"/>
              </a:lnSpc>
              <a:spcBef>
                <a:spcPts val="0"/>
              </a:spcBef>
              <a:buFont typeface="Wingdings" panose="05000000000000000000" pitchFamily="2" charset="2"/>
              <a:buChar char="§"/>
            </a:pPr>
            <a:r>
              <a:rPr lang="en-US" sz="1400" dirty="0"/>
              <a:t>Ask vendor for </a:t>
            </a:r>
            <a:r>
              <a:rPr lang="en-US" sz="1400" dirty="0">
                <a:hlinkClick r:id="rId4" action="ppaction://hlinksldjump"/>
              </a:rPr>
              <a:t>Forwarder Cargo Receipt </a:t>
            </a:r>
            <a:r>
              <a:rPr lang="en-US" sz="1400" dirty="0"/>
              <a:t>(FCR)</a:t>
            </a:r>
          </a:p>
          <a:p>
            <a:pPr lvl="1">
              <a:lnSpc>
                <a:spcPct val="100000"/>
              </a:lnSpc>
              <a:spcBef>
                <a:spcPts val="0"/>
              </a:spcBef>
              <a:buFont typeface="Wingdings" panose="05000000000000000000" pitchFamily="2" charset="2"/>
              <a:buChar char="§"/>
            </a:pPr>
            <a:endParaRPr lang="en-US" sz="1400" dirty="0"/>
          </a:p>
          <a:p>
            <a:pPr marL="0" indent="0">
              <a:lnSpc>
                <a:spcPct val="100000"/>
              </a:lnSpc>
              <a:spcBef>
                <a:spcPts val="0"/>
              </a:spcBef>
              <a:buNone/>
            </a:pPr>
            <a:r>
              <a:rPr lang="en-US" sz="1732" b="1" dirty="0"/>
              <a:t>How do I </a:t>
            </a:r>
            <a:r>
              <a:rPr lang="en-US" sz="1600" b="1" dirty="0"/>
              <a:t>handle ship/cancel dates around Gold Week/Chinese New Year/Other Global Holidays?</a:t>
            </a:r>
            <a:endParaRPr lang="en-US" sz="1732" b="1" dirty="0"/>
          </a:p>
          <a:p>
            <a:pPr lvl="1">
              <a:lnSpc>
                <a:spcPct val="100000"/>
              </a:lnSpc>
              <a:spcBef>
                <a:spcPts val="0"/>
              </a:spcBef>
              <a:buFont typeface="Wingdings" panose="05000000000000000000" pitchFamily="2" charset="2"/>
              <a:buChar char="§"/>
            </a:pPr>
            <a:r>
              <a:rPr lang="en-US" sz="1400" dirty="0"/>
              <a:t>Transportation will provide a calendar with the last booking date, last handover date and Vessel ETA to Port for each origin</a:t>
            </a:r>
          </a:p>
          <a:p>
            <a:pPr lvl="1">
              <a:lnSpc>
                <a:spcPct val="100000"/>
              </a:lnSpc>
              <a:spcBef>
                <a:spcPts val="0"/>
              </a:spcBef>
              <a:buFont typeface="Wingdings" panose="05000000000000000000" pitchFamily="2" charset="2"/>
              <a:buChar char="§"/>
            </a:pPr>
            <a:r>
              <a:rPr lang="en-US" sz="1400" dirty="0"/>
              <a:t>Expect the calendar approximately 1-2 months prior to the Holiday (once the schedules are received from carriers)</a:t>
            </a:r>
          </a:p>
          <a:p>
            <a:pPr lvl="1">
              <a:lnSpc>
                <a:spcPct val="100000"/>
              </a:lnSpc>
              <a:spcBef>
                <a:spcPts val="0"/>
              </a:spcBef>
              <a:buFont typeface="Wingdings" panose="05000000000000000000" pitchFamily="2" charset="2"/>
              <a:buChar char="§"/>
            </a:pPr>
            <a:r>
              <a:rPr lang="en-US" sz="1400" dirty="0"/>
              <a:t>Please use the calendar provided to write POs during these and other National and Global Holidays </a:t>
            </a:r>
          </a:p>
        </p:txBody>
      </p:sp>
      <p:sp>
        <p:nvSpPr>
          <p:cNvPr id="5" name="Rectangle 4"/>
          <p:cNvSpPr/>
          <p:nvPr/>
        </p:nvSpPr>
        <p:spPr>
          <a:xfrm>
            <a:off x="3375478" y="246977"/>
            <a:ext cx="838884" cy="595932"/>
          </a:xfrm>
          <a:prstGeom prst="rect">
            <a:avLst/>
          </a:prstGeom>
        </p:spPr>
        <p:txBody>
          <a:bodyPr wrap="none">
            <a:spAutoFit/>
          </a:bodyPr>
          <a:lstStyle/>
          <a:p>
            <a:pPr>
              <a:lnSpc>
                <a:spcPct val="107000"/>
              </a:lnSpc>
              <a:spcAft>
                <a:spcPts val="800"/>
              </a:spcAft>
            </a:pPr>
            <a:r>
              <a:rPr lang="en-US" sz="3200" b="1" cap="small" dirty="0">
                <a:latin typeface="Calibri Light" panose="020F0302020204030204" pitchFamily="34" charset="0"/>
                <a:ea typeface="Calibri" panose="020F0502020204030204" pitchFamily="34" charset="0"/>
                <a:cs typeface="Times New Roman" panose="02020603050405020304" pitchFamily="18" charset="0"/>
              </a:rPr>
              <a:t>FAQ</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6812E8C-6B32-4899-8ECF-FBAA1876CEC7}"/>
              </a:ext>
            </a:extLst>
          </p:cNvPr>
          <p:cNvSpPr>
            <a:spLocks noGrp="1"/>
          </p:cNvSpPr>
          <p:nvPr>
            <p:ph type="sldNum" sz="quarter" idx="12"/>
          </p:nvPr>
        </p:nvSpPr>
        <p:spPr/>
        <p:txBody>
          <a:bodyPr/>
          <a:lstStyle/>
          <a:p>
            <a:fld id="{62CD0CA6-4489-4034-8A26-34C7F83CE7EF}" type="slidenum">
              <a:rPr lang="en-US" smtClean="0"/>
              <a:t>21</a:t>
            </a:fld>
            <a:endParaRPr lang="en-US" dirty="0"/>
          </a:p>
        </p:txBody>
      </p:sp>
      <p:pic>
        <p:nvPicPr>
          <p:cNvPr id="6" name="Picture 5">
            <a:extLst>
              <a:ext uri="{FF2B5EF4-FFF2-40B4-BE49-F238E27FC236}">
                <a16:creationId xmlns:a16="http://schemas.microsoft.com/office/drawing/2014/main" id="{545033F6-F366-4BE9-93D6-F70EFCB3E78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403140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41359754"/>
              </p:ext>
            </p:extLst>
          </p:nvPr>
        </p:nvGraphicFramePr>
        <p:xfrm>
          <a:off x="499270" y="1014275"/>
          <a:ext cx="6591299" cy="4786724"/>
        </p:xfrm>
        <a:graphic>
          <a:graphicData uri="http://schemas.openxmlformats.org/drawingml/2006/table">
            <a:tbl>
              <a:tblPr firstRow="1" firstCol="1" bandRow="1">
                <a:tableStyleId>{2D5ABB26-0587-4C30-8999-92F81FD0307C}</a:tableStyleId>
              </a:tblPr>
              <a:tblGrid>
                <a:gridCol w="2946400">
                  <a:extLst>
                    <a:ext uri="{9D8B030D-6E8A-4147-A177-3AD203B41FA5}">
                      <a16:colId xmlns:a16="http://schemas.microsoft.com/office/drawing/2014/main" val="2661847149"/>
                    </a:ext>
                  </a:extLst>
                </a:gridCol>
                <a:gridCol w="3644899">
                  <a:extLst>
                    <a:ext uri="{9D8B030D-6E8A-4147-A177-3AD203B41FA5}">
                      <a16:colId xmlns:a16="http://schemas.microsoft.com/office/drawing/2014/main" val="2917586346"/>
                    </a:ext>
                  </a:extLst>
                </a:gridCol>
              </a:tblGrid>
              <a:tr h="1018730">
                <a:tc>
                  <a:txBody>
                    <a:bodyPr/>
                    <a:lstStyle/>
                    <a:p>
                      <a:pPr marL="0" marR="0" indent="0">
                        <a:lnSpc>
                          <a:spcPct val="107000"/>
                        </a:lnSpc>
                        <a:spcBef>
                          <a:spcPts val="0"/>
                        </a:spcBef>
                        <a:spcAft>
                          <a:spcPts val="0"/>
                        </a:spcAft>
                        <a:buFont typeface="Arial" panose="020B0604020202020204" pitchFamily="34" charset="0"/>
                        <a:buNone/>
                      </a:pPr>
                      <a:r>
                        <a:rPr lang="en-US" sz="1400" b="1" i="1" dirty="0">
                          <a:effectLst/>
                        </a:rPr>
                        <a:t>Transit Matrix:</a:t>
                      </a:r>
                    </a:p>
                    <a:p>
                      <a:pPr marL="285750" marR="0" lvl="0" indent="-285750">
                        <a:lnSpc>
                          <a:spcPct val="107000"/>
                        </a:lnSpc>
                        <a:spcBef>
                          <a:spcPts val="0"/>
                        </a:spcBef>
                        <a:spcAft>
                          <a:spcPts val="0"/>
                        </a:spcAft>
                        <a:buFont typeface="Wingdings" panose="05000000000000000000" pitchFamily="2" charset="2"/>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S:\Import Transportation Information\TRANSIT MATRIX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nSpc>
                          <a:spcPct val="107000"/>
                        </a:lnSpc>
                        <a:spcBef>
                          <a:spcPts val="0"/>
                        </a:spcBef>
                        <a:spcAft>
                          <a:spcPts val="0"/>
                        </a:spcAft>
                        <a:buFont typeface="Arial" panose="020B0604020202020204" pitchFamily="34" charset="0"/>
                        <a:buNone/>
                      </a:pPr>
                      <a:r>
                        <a:rPr lang="en-US" sz="1400" b="1" i="1" dirty="0">
                          <a:effectLst/>
                        </a:rPr>
                        <a:t>Booking Times:</a:t>
                      </a:r>
                    </a:p>
                    <a:p>
                      <a:pPr marL="285750" marR="0" lvl="0" indent="-285750">
                        <a:lnSpc>
                          <a:spcPct val="107000"/>
                        </a:lnSpc>
                        <a:spcBef>
                          <a:spcPts val="0"/>
                        </a:spcBef>
                        <a:spcAft>
                          <a:spcPts val="0"/>
                        </a:spcAft>
                        <a:buFont typeface="Wingdings" panose="05000000000000000000" pitchFamily="2" charset="2"/>
                        <a:buChar char="§"/>
                      </a:pPr>
                      <a:r>
                        <a:rPr lang="en-US" sz="1200" dirty="0">
                          <a:effectLst/>
                        </a:rPr>
                        <a:t>Ocean – 14 days before ship date</a:t>
                      </a:r>
                    </a:p>
                    <a:p>
                      <a:pPr marL="285750" marR="0" lvl="0" indent="-285750">
                        <a:lnSpc>
                          <a:spcPct val="107000"/>
                        </a:lnSpc>
                        <a:spcBef>
                          <a:spcPts val="0"/>
                        </a:spcBef>
                        <a:spcAft>
                          <a:spcPts val="0"/>
                        </a:spcAft>
                        <a:buFont typeface="Wingdings" panose="05000000000000000000" pitchFamily="2" charset="2"/>
                        <a:buChar char="§"/>
                      </a:pPr>
                      <a:r>
                        <a:rPr lang="en-US" sz="1200" dirty="0">
                          <a:effectLst/>
                        </a:rPr>
                        <a:t>Air – 2 Days approved, 5 days recommended before ship date</a:t>
                      </a:r>
                    </a:p>
                    <a:p>
                      <a:pPr marL="285750" marR="0" lvl="0" indent="-285750">
                        <a:lnSpc>
                          <a:spcPct val="107000"/>
                        </a:lnSpc>
                        <a:spcBef>
                          <a:spcPts val="0"/>
                        </a:spcBef>
                        <a:spcAft>
                          <a:spcPts val="0"/>
                        </a:spcAft>
                        <a:buFont typeface="Wingdings" panose="05000000000000000000" pitchFamily="2" charset="2"/>
                        <a:buChar char="§"/>
                      </a:pPr>
                      <a:r>
                        <a:rPr lang="en-US" sz="1200" dirty="0">
                          <a:effectLst/>
                        </a:rPr>
                        <a:t>Truck – 3 days before ship 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280531"/>
                  </a:ext>
                </a:extLst>
              </a:tr>
              <a:tr h="923925">
                <a:tc>
                  <a:txBody>
                    <a:bodyPr/>
                    <a:lstStyle/>
                    <a:p>
                      <a:pPr marL="0" marR="0" indent="0">
                        <a:lnSpc>
                          <a:spcPct val="107000"/>
                        </a:lnSpc>
                        <a:spcBef>
                          <a:spcPts val="0"/>
                        </a:spcBef>
                        <a:spcAft>
                          <a:spcPts val="0"/>
                        </a:spcAft>
                        <a:buFont typeface="Arial" panose="020B0604020202020204" pitchFamily="34" charset="0"/>
                        <a:buNone/>
                      </a:pPr>
                      <a:r>
                        <a:rPr lang="en-US" sz="1400" b="1" i="1" dirty="0">
                          <a:effectLst/>
                        </a:rPr>
                        <a:t>The International Routing Guide:</a:t>
                      </a:r>
                    </a:p>
                    <a:p>
                      <a:pPr marL="285750" marR="0" lvl="0" indent="-285750">
                        <a:lnSpc>
                          <a:spcPct val="107000"/>
                        </a:lnSpc>
                        <a:spcBef>
                          <a:spcPts val="0"/>
                        </a:spcBef>
                        <a:spcAft>
                          <a:spcPts val="0"/>
                        </a:spcAft>
                        <a:buFont typeface="Wingdings" panose="05000000000000000000" pitchFamily="2" charset="2"/>
                        <a:buChar char="§"/>
                      </a:pPr>
                      <a:r>
                        <a:rPr lang="en-US" sz="1200" u="sng" dirty="0">
                          <a:effectLst/>
                          <a:hlinkClick r:id="rId2"/>
                        </a:rPr>
                        <a:t>http://www.urbnvendor.com/us/how-do-i-ship-internationally/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nSpc>
                          <a:spcPct val="107000"/>
                        </a:lnSpc>
                        <a:spcBef>
                          <a:spcPts val="0"/>
                        </a:spcBef>
                        <a:spcAft>
                          <a:spcPts val="0"/>
                        </a:spcAft>
                        <a:buFont typeface="Arial" panose="020B0604020202020204" pitchFamily="34" charset="0"/>
                        <a:buNone/>
                      </a:pPr>
                      <a:r>
                        <a:rPr lang="en-US" sz="1400" b="1" i="1" dirty="0">
                          <a:effectLst/>
                        </a:rPr>
                        <a:t>Inbound Tracking Information:</a:t>
                      </a:r>
                    </a:p>
                    <a:p>
                      <a:pPr marL="363474" marR="0" lvl="0" indent="-285750">
                        <a:lnSpc>
                          <a:spcPct val="107000"/>
                        </a:lnSpc>
                        <a:spcBef>
                          <a:spcPts val="0"/>
                        </a:spcBef>
                        <a:spcAft>
                          <a:spcPts val="0"/>
                        </a:spcAft>
                        <a:buFont typeface="Wingdings" panose="05000000000000000000" pitchFamily="2" charset="2"/>
                        <a:buChar char="§"/>
                        <a:tabLst>
                          <a:tab pos="914400" algn="l"/>
                        </a:tabLst>
                      </a:pPr>
                      <a:r>
                        <a:rPr lang="en-US" sz="1200" dirty="0">
                          <a:effectLst/>
                        </a:rPr>
                        <a:t>West Coast Import Transload Report (E-mail from </a:t>
                      </a:r>
                      <a:r>
                        <a:rPr lang="en-US" sz="1200" dirty="0">
                          <a:effectLst/>
                          <a:hlinkClick r:id="rId3" action="ppaction://hlinksldjump"/>
                        </a:rPr>
                        <a:t>Steven Scripko </a:t>
                      </a:r>
                      <a:r>
                        <a:rPr lang="en-US" sz="1200" dirty="0">
                          <a:effectLst/>
                        </a:rPr>
                        <a:t>11AM daily)</a:t>
                      </a:r>
                    </a:p>
                    <a:p>
                      <a:pPr marL="363474" marR="0" lvl="0" indent="-285750">
                        <a:lnSpc>
                          <a:spcPct val="107000"/>
                        </a:lnSpc>
                        <a:spcBef>
                          <a:spcPts val="0"/>
                        </a:spcBef>
                        <a:spcAft>
                          <a:spcPts val="0"/>
                        </a:spcAft>
                        <a:buFont typeface="Wingdings" panose="05000000000000000000" pitchFamily="2" charset="2"/>
                        <a:buChar char="§"/>
                        <a:tabLst>
                          <a:tab pos="914400" algn="l"/>
                        </a:tabLst>
                      </a:pPr>
                      <a:r>
                        <a:rPr lang="en-US" sz="1200" dirty="0">
                          <a:effectLst/>
                        </a:rPr>
                        <a:t>Inbound PO Tracking in TradeStone: “NEW-Ship Status Trans” or “NEW - Import PO List” queries </a:t>
                      </a:r>
                    </a:p>
                    <a:p>
                      <a:pPr marL="363474" marR="0" lvl="0" indent="-285750">
                        <a:lnSpc>
                          <a:spcPct val="107000"/>
                        </a:lnSpc>
                        <a:spcBef>
                          <a:spcPts val="0"/>
                        </a:spcBef>
                        <a:spcAft>
                          <a:spcPts val="0"/>
                        </a:spcAft>
                        <a:buFont typeface="Wingdings" panose="05000000000000000000" pitchFamily="2" charset="2"/>
                        <a:buChar char="§"/>
                        <a:tabLst>
                          <a:tab pos="914400" algn="l"/>
                        </a:tabLst>
                      </a:pPr>
                      <a:r>
                        <a:rPr lang="en-US" sz="1200" dirty="0">
                          <a:effectLst/>
                        </a:rPr>
                        <a:t>Domestic PO Tracking in TradeStone: “NEW - Domestic PO List”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736113"/>
                  </a:ext>
                </a:extLst>
              </a:tr>
              <a:tr h="647700">
                <a:tc>
                  <a:txBody>
                    <a:bodyPr/>
                    <a:lstStyle/>
                    <a:p>
                      <a:pPr marL="0" marR="0" indent="0">
                        <a:lnSpc>
                          <a:spcPct val="107000"/>
                        </a:lnSpc>
                        <a:spcBef>
                          <a:spcPts val="0"/>
                        </a:spcBef>
                        <a:spcAft>
                          <a:spcPts val="0"/>
                        </a:spcAft>
                        <a:buFont typeface="Arial" panose="020B0604020202020204" pitchFamily="34" charset="0"/>
                        <a:buNone/>
                      </a:pPr>
                      <a:r>
                        <a:rPr lang="en-US" sz="1400" b="1" i="1" dirty="0">
                          <a:effectLst/>
                        </a:rPr>
                        <a:t>The Domestic Routing Guide:</a:t>
                      </a:r>
                    </a:p>
                    <a:p>
                      <a:pPr marL="285750" marR="0" lvl="0" indent="-285750">
                        <a:lnSpc>
                          <a:spcPct val="107000"/>
                        </a:lnSpc>
                        <a:spcBef>
                          <a:spcPts val="0"/>
                        </a:spcBef>
                        <a:spcAft>
                          <a:spcPts val="0"/>
                        </a:spcAft>
                        <a:buFont typeface="Wingdings" panose="05000000000000000000" pitchFamily="2" charset="2"/>
                        <a:buChar char="§"/>
                      </a:pPr>
                      <a:r>
                        <a:rPr lang="en-US" sz="1200" u="sng" dirty="0">
                          <a:effectLst/>
                          <a:hlinkClick r:id="rId4"/>
                        </a:rPr>
                        <a:t>http://www.urbnvendor.com/us/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1166715570"/>
                  </a:ext>
                </a:extLst>
              </a:tr>
              <a:tr h="619125">
                <a:tc>
                  <a:txBody>
                    <a:bodyPr/>
                    <a:lstStyle/>
                    <a:p>
                      <a:pPr marL="0" marR="0" lvl="0" indent="0">
                        <a:lnSpc>
                          <a:spcPct val="107000"/>
                        </a:lnSpc>
                        <a:spcBef>
                          <a:spcPts val="0"/>
                        </a:spcBef>
                        <a:spcAft>
                          <a:spcPts val="0"/>
                        </a:spcAft>
                        <a:buFont typeface="Wingdings" panose="05000000000000000000" pitchFamily="2" charset="2"/>
                        <a:buNone/>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URBN</a:t>
                      </a:r>
                      <a:r>
                        <a:rPr lang="en-US" sz="1400" b="1" i="1"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i="1" dirty="0">
                          <a:effectLst/>
                          <a:latin typeface="Calibri" panose="020F0502020204030204" pitchFamily="34" charset="0"/>
                          <a:ea typeface="Calibri" panose="020F0502020204030204" pitchFamily="34" charset="0"/>
                          <a:cs typeface="Times New Roman" panose="02020603050405020304" pitchFamily="18" charset="0"/>
                        </a:rPr>
                        <a:t>RPI</a:t>
                      </a:r>
                      <a:r>
                        <a:rPr lang="en-US" sz="1400" b="1" i="1" baseline="0" dirty="0">
                          <a:effectLst/>
                          <a:latin typeface="Calibri" panose="020F0502020204030204" pitchFamily="34" charset="0"/>
                          <a:ea typeface="Calibri" panose="020F0502020204030204" pitchFamily="34" charset="0"/>
                          <a:cs typeface="Times New Roman" panose="02020603050405020304" pitchFamily="18" charset="0"/>
                        </a:rPr>
                        <a:t> Temple</a:t>
                      </a:r>
                    </a:p>
                    <a:p>
                      <a:pPr marL="285750" marR="0" lvl="0" indent="-285750">
                        <a:lnSpc>
                          <a:spcPct val="107000"/>
                        </a:lnSpc>
                        <a:spcBef>
                          <a:spcPts val="0"/>
                        </a:spcBef>
                        <a:spcAft>
                          <a:spcPts val="0"/>
                        </a:spcAft>
                        <a:buFont typeface="Wingdings" panose="05000000000000000000" pitchFamily="2" charset="2"/>
                        <a:buChar char="§"/>
                      </a:pPr>
                      <a:r>
                        <a:rPr lang="en-US" sz="1200" b="0" i="0" dirty="0">
                          <a:effectLst/>
                          <a:latin typeface="Calibri" panose="020F0502020204030204" pitchFamily="34" charset="0"/>
                          <a:ea typeface="Calibri" panose="020F0502020204030204" pitchFamily="34" charset="0"/>
                          <a:cs typeface="Times New Roman" panose="02020603050405020304" pitchFamily="18" charset="0"/>
                          <a:hlinkClick r:id="rId5" action="ppaction://hlinkfile"/>
                        </a:rPr>
                        <a:t>URBN RPI Template.pdf</a:t>
                      </a:r>
                      <a:endParaRPr lang="en-US" sz="12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724" marR="0" lvl="0" indent="0">
                        <a:lnSpc>
                          <a:spcPct val="107000"/>
                        </a:lnSpc>
                        <a:spcBef>
                          <a:spcPts val="0"/>
                        </a:spcBef>
                        <a:spcAft>
                          <a:spcPts val="0"/>
                        </a:spcAft>
                        <a:buFont typeface="Wingdings" panose="05000000000000000000" pitchFamily="2" charset="2"/>
                        <a:buNone/>
                        <a:tabLst>
                          <a:tab pos="914400" algn="l"/>
                        </a:tabLs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URBN</a:t>
                      </a:r>
                      <a:r>
                        <a:rPr lang="en-US" sz="1400" b="1" i="1" baseline="0" dirty="0">
                          <a:effectLst/>
                          <a:latin typeface="Calibri" panose="020F0502020204030204" pitchFamily="34" charset="0"/>
                          <a:ea typeface="Calibri" panose="020F0502020204030204" pitchFamily="34" charset="0"/>
                          <a:cs typeface="Times New Roman" panose="02020603050405020304" pitchFamily="18" charset="0"/>
                        </a:rPr>
                        <a:t> LOA Sample Template</a:t>
                      </a:r>
                    </a:p>
                    <a:p>
                      <a:pPr marL="249174" marR="0" lvl="0" indent="-171450">
                        <a:lnSpc>
                          <a:spcPct val="107000"/>
                        </a:lnSpc>
                        <a:spcBef>
                          <a:spcPts val="0"/>
                        </a:spcBef>
                        <a:spcAft>
                          <a:spcPts val="0"/>
                        </a:spcAft>
                        <a:buFont typeface="Wingdings" panose="05000000000000000000" pitchFamily="2" charset="2"/>
                        <a:buChar char="§"/>
                        <a:tabLst>
                          <a:tab pos="914400" algn="l"/>
                        </a:tabLst>
                      </a:pPr>
                      <a:r>
                        <a:rPr lang="en-US" sz="1200" b="0" i="0" dirty="0">
                          <a:effectLst/>
                          <a:latin typeface="Calibri" panose="020F0502020204030204" pitchFamily="34" charset="0"/>
                          <a:ea typeface="Calibri" panose="020F0502020204030204" pitchFamily="34" charset="0"/>
                          <a:cs typeface="Times New Roman" panose="02020603050405020304" pitchFamily="18" charset="0"/>
                          <a:hlinkClick r:id="rId6" action="ppaction://hlinkfile"/>
                        </a:rPr>
                        <a:t>URBN LOA Sample Template.docx</a:t>
                      </a:r>
                      <a:endParaRPr lang="en-US" sz="12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0754478"/>
                  </a:ext>
                </a:extLst>
              </a:tr>
              <a:tr h="704850">
                <a:tc>
                  <a:txBody>
                    <a:bodyPr/>
                    <a:lstStyle/>
                    <a:p>
                      <a:pPr marL="0" marR="0" lvl="0" indent="0" algn="l" defTabSz="758952"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ELC</a:t>
                      </a:r>
                      <a:r>
                        <a:rPr lang="en-US" sz="1400" b="1" i="1" baseline="0" dirty="0">
                          <a:effectLst/>
                          <a:latin typeface="Calibri" panose="020F0502020204030204" pitchFamily="34" charset="0"/>
                          <a:ea typeface="Calibri" panose="020F0502020204030204" pitchFamily="34" charset="0"/>
                          <a:cs typeface="Times New Roman" panose="02020603050405020304" pitchFamily="18" charset="0"/>
                        </a:rPr>
                        <a:t> Freight Calculator</a:t>
                      </a:r>
                    </a:p>
                    <a:p>
                      <a:pPr marL="285750" marR="0" lvl="0" indent="-285750">
                        <a:lnSpc>
                          <a:spcPct val="107000"/>
                        </a:lnSpc>
                        <a:spcBef>
                          <a:spcPts val="0"/>
                        </a:spcBef>
                        <a:spcAft>
                          <a:spcPts val="0"/>
                        </a:spcAft>
                        <a:buFont typeface="Wingdings" panose="05000000000000000000" pitchFamily="2" charset="2"/>
                        <a:buChar char="§"/>
                      </a:pPr>
                      <a:r>
                        <a:rPr lang="en-US" sz="1200" b="0" i="0" dirty="0">
                          <a:effectLst/>
                          <a:latin typeface="Calibri" panose="020F0502020204030204" pitchFamily="34" charset="0"/>
                          <a:ea typeface="Calibri" panose="020F0502020204030204" pitchFamily="34" charset="0"/>
                          <a:cs typeface="Times New Roman" panose="02020603050405020304" pitchFamily="18" charset="0"/>
                          <a:hlinkClick r:id="rId7" action="ppaction://hlinkfile"/>
                        </a:rPr>
                        <a:t>ELC Freight Calculator</a:t>
                      </a:r>
                      <a:endParaRPr lang="en-US" sz="12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724" marR="0" lvl="0" indent="0" algn="l" defTabSz="758952" rtl="0" eaLnBrk="1" fontAlgn="auto" latinLnBrk="0" hangingPunct="1">
                        <a:lnSpc>
                          <a:spcPct val="107000"/>
                        </a:lnSpc>
                        <a:spcBef>
                          <a:spcPts val="0"/>
                        </a:spcBef>
                        <a:spcAft>
                          <a:spcPts val="0"/>
                        </a:spcAft>
                        <a:buClrTx/>
                        <a:buSzTx/>
                        <a:buFont typeface="Wingdings" panose="05000000000000000000" pitchFamily="2" charset="2"/>
                        <a:buNone/>
                        <a:tabLst>
                          <a:tab pos="914400" algn="l"/>
                        </a:tabLst>
                        <a:defRPr/>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URBN Incoterms</a:t>
                      </a:r>
                    </a:p>
                    <a:p>
                      <a:pPr marL="249174" marR="0" lvl="0" indent="-171450" algn="l" defTabSz="758952" rtl="0" eaLnBrk="1" fontAlgn="auto" latinLnBrk="0" hangingPunct="1">
                        <a:lnSpc>
                          <a:spcPct val="107000"/>
                        </a:lnSpc>
                        <a:spcBef>
                          <a:spcPts val="0"/>
                        </a:spcBef>
                        <a:spcAft>
                          <a:spcPts val="0"/>
                        </a:spcAft>
                        <a:buClrTx/>
                        <a:buSzTx/>
                        <a:buFont typeface="Wingdings" panose="05000000000000000000" pitchFamily="2" charset="2"/>
                        <a:buChar char="§"/>
                        <a:tabLst>
                          <a:tab pos="914400" algn="l"/>
                        </a:tabLst>
                        <a:defRPr/>
                      </a:pPr>
                      <a:r>
                        <a:rPr lang="en-US" sz="1200" b="0" i="0" baseline="0" dirty="0">
                          <a:effectLst/>
                          <a:latin typeface="Calibri" panose="020F0502020204030204" pitchFamily="34" charset="0"/>
                          <a:ea typeface="Calibri" panose="020F0502020204030204" pitchFamily="34" charset="0"/>
                          <a:cs typeface="Times New Roman" panose="02020603050405020304" pitchFamily="18" charset="0"/>
                          <a:hlinkClick r:id="rId8" action="ppaction://hlinkfile"/>
                        </a:rPr>
                        <a:t>URBN Incoterms.jpg</a:t>
                      </a:r>
                      <a:endParaRPr lang="en-US" sz="1200" b="0" i="0" baseline="0" dirty="0">
                        <a:effectLst/>
                        <a:latin typeface="Calibri" panose="020F0502020204030204" pitchFamily="34" charset="0"/>
                        <a:ea typeface="Calibri" panose="020F0502020204030204" pitchFamily="34" charset="0"/>
                        <a:cs typeface="Times New Roman" panose="02020603050405020304" pitchFamily="18" charset="0"/>
                      </a:endParaRPr>
                    </a:p>
                    <a:p>
                      <a:pPr marL="77724" marR="0" lvl="0" indent="0">
                        <a:lnSpc>
                          <a:spcPct val="107000"/>
                        </a:lnSpc>
                        <a:spcBef>
                          <a:spcPts val="0"/>
                        </a:spcBef>
                        <a:spcAft>
                          <a:spcPts val="0"/>
                        </a:spcAft>
                        <a:buFont typeface="Wingdings" panose="05000000000000000000" pitchFamily="2" charset="2"/>
                        <a:buNone/>
                        <a:tabLst>
                          <a:tab pos="914400" algn="l"/>
                        </a:tabLst>
                      </a:pPr>
                      <a:endParaRPr lang="en-US" sz="12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9210355"/>
                  </a:ext>
                </a:extLst>
              </a:tr>
              <a:tr h="872394">
                <a:tc>
                  <a:txBody>
                    <a:bodyPr/>
                    <a:lstStyle/>
                    <a:p>
                      <a:pPr marL="0" marR="0" lvl="0" indent="0">
                        <a:lnSpc>
                          <a:spcPct val="107000"/>
                        </a:lnSpc>
                        <a:spcBef>
                          <a:spcPts val="0"/>
                        </a:spcBef>
                        <a:spcAft>
                          <a:spcPts val="0"/>
                        </a:spcAft>
                        <a:buFont typeface="Wingdings" panose="05000000000000000000" pitchFamily="2" charset="2"/>
                        <a:buNone/>
                      </a:pPr>
                      <a:r>
                        <a:rPr lang="en-US"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TradeStone</a:t>
                      </a:r>
                      <a:r>
                        <a:rPr lang="en-US" sz="1400" b="1" i="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User Manual</a:t>
                      </a:r>
                      <a:endParaRPr lang="en-US" sz="14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Wingdings" panose="05000000000000000000" pitchFamily="2" charset="2"/>
                        <a:buChar char="§"/>
                      </a:pPr>
                      <a:r>
                        <a:rPr lang="en-US" sz="1200" b="0" i="0" dirty="0">
                          <a:effectLst/>
                          <a:latin typeface="Calibri" panose="020F0502020204030204" pitchFamily="34" charset="0"/>
                          <a:ea typeface="Calibri" panose="020F0502020204030204" pitchFamily="34" charset="0"/>
                          <a:cs typeface="Times New Roman" panose="02020603050405020304" pitchFamily="18" charset="0"/>
                          <a:hlinkClick r:id="rId9"/>
                        </a:rPr>
                        <a:t>User Manual</a:t>
                      </a:r>
                      <a:endParaRPr lang="en-US" sz="1200" b="0" i="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Wingdings" panose="05000000000000000000" pitchFamily="2" charset="2"/>
                        <a:buChar char="§"/>
                      </a:pPr>
                      <a:endParaRPr lang="en-US" sz="12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77724" marR="0" lvl="0" indent="0">
                        <a:lnSpc>
                          <a:spcPct val="107000"/>
                        </a:lnSpc>
                        <a:spcBef>
                          <a:spcPts val="0"/>
                        </a:spcBef>
                        <a:spcAft>
                          <a:spcPts val="0"/>
                        </a:spcAft>
                        <a:buFont typeface="Wingdings" panose="05000000000000000000" pitchFamily="2" charset="2"/>
                        <a:buNone/>
                        <a:tabLst>
                          <a:tab pos="914400" algn="l"/>
                        </a:tabLst>
                      </a:pPr>
                      <a:r>
                        <a:rPr lang="en-US" sz="1400" b="1" i="1" dirty="0">
                          <a:effectLst/>
                          <a:latin typeface="Calibri" panose="020F0502020204030204" pitchFamily="34" charset="0"/>
                          <a:ea typeface="Calibri" panose="020F0502020204030204" pitchFamily="34" charset="0"/>
                          <a:cs typeface="Times New Roman" panose="02020603050405020304" pitchFamily="18" charset="0"/>
                        </a:rPr>
                        <a:t>Current LCL Origins</a:t>
                      </a:r>
                    </a:p>
                    <a:p>
                      <a:pPr marL="249174" marR="0" lvl="0" indent="-171450">
                        <a:lnSpc>
                          <a:spcPct val="107000"/>
                        </a:lnSpc>
                        <a:spcBef>
                          <a:spcPts val="0"/>
                        </a:spcBef>
                        <a:spcAft>
                          <a:spcPts val="0"/>
                        </a:spcAft>
                        <a:buFont typeface="Wingdings" panose="05000000000000000000" pitchFamily="2" charset="2"/>
                        <a:buChar char="§"/>
                        <a:tabLst>
                          <a:tab pos="914400" algn="l"/>
                        </a:tabLst>
                      </a:pPr>
                      <a:r>
                        <a:rPr lang="en-US" sz="1200" b="0" i="0" dirty="0">
                          <a:effectLst/>
                          <a:latin typeface="Calibri" panose="020F0502020204030204" pitchFamily="34" charset="0"/>
                          <a:ea typeface="Calibri" panose="020F0502020204030204" pitchFamily="34" charset="0"/>
                          <a:cs typeface="Times New Roman" panose="02020603050405020304" pitchFamily="18" charset="0"/>
                          <a:hlinkClick r:id="rId10" action="ppaction://hlinkfile"/>
                        </a:rPr>
                        <a:t>List of LCL Origins</a:t>
                      </a:r>
                      <a:endParaRPr lang="en-US" sz="12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5513" marR="6551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145997"/>
                  </a:ext>
                </a:extLst>
              </a:tr>
            </a:tbl>
          </a:graphicData>
        </a:graphic>
      </p:graphicFrame>
      <p:sp>
        <p:nvSpPr>
          <p:cNvPr id="5" name="Rectangle 4"/>
          <p:cNvSpPr/>
          <p:nvPr/>
        </p:nvSpPr>
        <p:spPr>
          <a:xfrm>
            <a:off x="2603492" y="253243"/>
            <a:ext cx="1757211" cy="595932"/>
          </a:xfrm>
          <a:prstGeom prst="rect">
            <a:avLst/>
          </a:prstGeom>
        </p:spPr>
        <p:txBody>
          <a:bodyPr wrap="none">
            <a:spAutoFit/>
          </a:bodyPr>
          <a:lstStyle/>
          <a:p>
            <a:pPr algn="ctr">
              <a:lnSpc>
                <a:spcPct val="107000"/>
              </a:lnSpc>
              <a:spcAft>
                <a:spcPts val="800"/>
              </a:spcAft>
            </a:pPr>
            <a:r>
              <a:rPr lang="en-US" sz="3200" b="1" cap="small" dirty="0">
                <a:latin typeface="Calibri Light" panose="020F0302020204030204" pitchFamily="34" charset="0"/>
                <a:ea typeface="Calibri" panose="020F0502020204030204" pitchFamily="34" charset="0"/>
                <a:cs typeface="Times New Roman" panose="02020603050405020304" pitchFamily="18" charset="0"/>
              </a:rPr>
              <a:t>Resources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64098" y="9117462"/>
            <a:ext cx="6476958" cy="369332"/>
          </a:xfrm>
          <a:prstGeom prst="rect">
            <a:avLst/>
          </a:prstGeom>
          <a:noFill/>
        </p:spPr>
        <p:txBody>
          <a:bodyPr wrap="square" rtlCol="0">
            <a:spAutoFit/>
          </a:bodyPr>
          <a:lstStyle/>
          <a:p>
            <a:pPr algn="ctr"/>
            <a:r>
              <a:rPr lang="en-US" i="1" dirty="0"/>
              <a:t>– If you have any further questions, please contact Transportation – </a:t>
            </a:r>
          </a:p>
        </p:txBody>
      </p:sp>
      <p:sp>
        <p:nvSpPr>
          <p:cNvPr id="6" name="Slide Number Placeholder 5">
            <a:extLst>
              <a:ext uri="{FF2B5EF4-FFF2-40B4-BE49-F238E27FC236}">
                <a16:creationId xmlns:a16="http://schemas.microsoft.com/office/drawing/2014/main" id="{D1074A3C-1C42-4198-AB03-84962A70233A}"/>
              </a:ext>
            </a:extLst>
          </p:cNvPr>
          <p:cNvSpPr>
            <a:spLocks noGrp="1"/>
          </p:cNvSpPr>
          <p:nvPr>
            <p:ph type="sldNum" sz="quarter" idx="12"/>
          </p:nvPr>
        </p:nvSpPr>
        <p:spPr/>
        <p:txBody>
          <a:bodyPr/>
          <a:lstStyle/>
          <a:p>
            <a:fld id="{62CD0CA6-4489-4034-8A26-34C7F83CE7EF}" type="slidenum">
              <a:rPr lang="en-US" smtClean="0"/>
              <a:t>22</a:t>
            </a:fld>
            <a:endParaRPr lang="en-US" dirty="0"/>
          </a:p>
        </p:txBody>
      </p:sp>
      <p:pic>
        <p:nvPicPr>
          <p:cNvPr id="7" name="Picture 6">
            <a:extLst>
              <a:ext uri="{FF2B5EF4-FFF2-40B4-BE49-F238E27FC236}">
                <a16:creationId xmlns:a16="http://schemas.microsoft.com/office/drawing/2014/main" id="{3544B54D-F46C-49B7-9497-E36825360B1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65692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340518" y="813279"/>
            <a:ext cx="6912865" cy="273339"/>
          </a:xfrm>
          <a:prstGeom prst="round2SameRect">
            <a:avLst/>
          </a:prstGeom>
          <a:solidFill>
            <a:srgbClr val="0F2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725263"/>
              </p:ext>
            </p:extLst>
          </p:nvPr>
        </p:nvGraphicFramePr>
        <p:xfrm>
          <a:off x="340518" y="838490"/>
          <a:ext cx="6912865" cy="8734480"/>
        </p:xfrm>
        <a:graphic>
          <a:graphicData uri="http://schemas.openxmlformats.org/drawingml/2006/table">
            <a:tbl>
              <a:tblPr firstRow="1" firstCol="1" bandRow="1">
                <a:tableStyleId>{BC89EF96-8CEA-46FF-86C4-4CE0E7609802}</a:tableStyleId>
              </a:tblPr>
              <a:tblGrid>
                <a:gridCol w="1158082">
                  <a:extLst>
                    <a:ext uri="{9D8B030D-6E8A-4147-A177-3AD203B41FA5}">
                      <a16:colId xmlns:a16="http://schemas.microsoft.com/office/drawing/2014/main" val="1770419712"/>
                    </a:ext>
                  </a:extLst>
                </a:gridCol>
                <a:gridCol w="883550">
                  <a:extLst>
                    <a:ext uri="{9D8B030D-6E8A-4147-A177-3AD203B41FA5}">
                      <a16:colId xmlns:a16="http://schemas.microsoft.com/office/drawing/2014/main" val="1901450876"/>
                    </a:ext>
                  </a:extLst>
                </a:gridCol>
                <a:gridCol w="4871233">
                  <a:extLst>
                    <a:ext uri="{9D8B030D-6E8A-4147-A177-3AD203B41FA5}">
                      <a16:colId xmlns:a16="http://schemas.microsoft.com/office/drawing/2014/main" val="878846420"/>
                    </a:ext>
                  </a:extLst>
                </a:gridCol>
              </a:tblGrid>
              <a:tr h="253520">
                <a:tc>
                  <a:txBody>
                    <a:bodyPr/>
                    <a:lstStyle/>
                    <a:p>
                      <a:pPr marL="0" marR="0" algn="l">
                        <a:lnSpc>
                          <a:spcPct val="107000"/>
                        </a:lnSpc>
                        <a:spcBef>
                          <a:spcPts val="0"/>
                        </a:spcBef>
                        <a:spcAft>
                          <a:spcPts val="0"/>
                        </a:spcAft>
                      </a:pPr>
                      <a:r>
                        <a:rPr lang="en-US" sz="1200" dirty="0">
                          <a:solidFill>
                            <a:schemeClr val="bg1"/>
                          </a:solidFill>
                          <a:effectLst/>
                          <a:latin typeface="+mn-lt"/>
                        </a:rPr>
                        <a:t>Term</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bg1"/>
                          </a:solidFill>
                          <a:effectLst/>
                          <a:latin typeface="+mn-lt"/>
                        </a:rPr>
                        <a:t>Acronym</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0"/>
                        </a:spcBef>
                        <a:spcAft>
                          <a:spcPts val="0"/>
                        </a:spcAft>
                      </a:pPr>
                      <a:r>
                        <a:rPr lang="en-US" sz="1200" b="1" dirty="0">
                          <a:solidFill>
                            <a:schemeClr val="bg1"/>
                          </a:solidFill>
                          <a:effectLst/>
                          <a:latin typeface="+mn-lt"/>
                        </a:rPr>
                        <a:t>Definition</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24872"/>
                  </a:ext>
                </a:extLst>
              </a:tr>
              <a:tr h="424048">
                <a:tc>
                  <a:txBody>
                    <a:bodyPr/>
                    <a:lstStyle/>
                    <a:p>
                      <a:pPr marL="0" marR="0">
                        <a:lnSpc>
                          <a:spcPct val="107000"/>
                        </a:lnSpc>
                        <a:spcBef>
                          <a:spcPts val="0"/>
                        </a:spcBef>
                        <a:spcAft>
                          <a:spcPts val="0"/>
                        </a:spcAft>
                      </a:pPr>
                      <a:r>
                        <a:rPr lang="en-US" sz="1200" b="0" dirty="0">
                          <a:effectLst/>
                          <a:latin typeface="+mn-lt"/>
                        </a:rPr>
                        <a:t>APL Logistics</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rPr>
                        <a:t>APPL</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A</a:t>
                      </a:r>
                      <a:r>
                        <a:rPr lang="en-US" sz="1200" b="0" baseline="0" dirty="0">
                          <a:effectLst/>
                          <a:latin typeface="+mn-lt"/>
                        </a:rPr>
                        <a:t> </a:t>
                      </a:r>
                      <a:r>
                        <a:rPr lang="en-US" sz="1200" b="0" dirty="0">
                          <a:effectLst/>
                          <a:latin typeface="+mn-lt"/>
                        </a:rPr>
                        <a:t>freight forwarder responsible for booking and consolidating ocean freight (APPL)</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748970957"/>
                  </a:ext>
                </a:extLst>
              </a:tr>
              <a:tr h="424048">
                <a:tc>
                  <a:txBody>
                    <a:bodyPr/>
                    <a:lstStyle/>
                    <a:p>
                      <a:pPr marL="0" marR="0">
                        <a:lnSpc>
                          <a:spcPct val="107000"/>
                        </a:lnSpc>
                        <a:spcBef>
                          <a:spcPts val="0"/>
                        </a:spcBef>
                        <a:spcAft>
                          <a:spcPts val="0"/>
                        </a:spcAft>
                      </a:pPr>
                      <a:r>
                        <a:rPr lang="en-US" sz="1200" b="0" dirty="0">
                          <a:effectLst/>
                          <a:latin typeface="+mn-lt"/>
                        </a:rPr>
                        <a:t>At Yard</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 </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dirty="0">
                          <a:effectLst/>
                          <a:latin typeface="+mn-lt"/>
                        </a:rPr>
                        <a:t>Date a specific shipment delivers to URBN site or transload facility</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7734391"/>
                  </a:ext>
                </a:extLst>
              </a:tr>
              <a:tr h="424048">
                <a:tc>
                  <a:txBody>
                    <a:bodyPr/>
                    <a:lstStyle/>
                    <a:p>
                      <a:pPr marL="0" marR="0">
                        <a:lnSpc>
                          <a:spcPct val="107000"/>
                        </a:lnSpc>
                        <a:spcBef>
                          <a:spcPts val="0"/>
                        </a:spcBef>
                        <a:spcAft>
                          <a:spcPts val="0"/>
                        </a:spcAft>
                      </a:pPr>
                      <a:r>
                        <a:rPr lang="en-US" sz="1200" b="0" dirty="0">
                          <a:effectLst/>
                          <a:latin typeface="+mn-lt"/>
                        </a:rPr>
                        <a:t>Actual Time of Arrival</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rPr>
                        <a:t>ATA</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Actual time of arrival at</a:t>
                      </a:r>
                      <a:r>
                        <a:rPr lang="en-US" sz="1200" b="0" baseline="0" dirty="0">
                          <a:effectLst/>
                          <a:latin typeface="+mn-lt"/>
                        </a:rPr>
                        <a:t> the destination port</a:t>
                      </a:r>
                      <a:endParaRPr lang="en-US" sz="1200" b="0" dirty="0">
                        <a:effectLst/>
                        <a:latin typeface="+mn-lt"/>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801406370"/>
                  </a:ext>
                </a:extLst>
              </a:tr>
              <a:tr h="424048">
                <a:tc>
                  <a:txBody>
                    <a:bodyPr/>
                    <a:lstStyle/>
                    <a:p>
                      <a:pPr marL="0" marR="0">
                        <a:lnSpc>
                          <a:spcPct val="107000"/>
                        </a:lnSpc>
                        <a:spcBef>
                          <a:spcPts val="0"/>
                        </a:spcBef>
                        <a:spcAft>
                          <a:spcPts val="0"/>
                        </a:spcAft>
                      </a:pPr>
                      <a:r>
                        <a:rPr lang="en-US" sz="1200" b="0" dirty="0">
                          <a:effectLst/>
                          <a:latin typeface="+mn-lt"/>
                        </a:rPr>
                        <a:t>Actual Time of Departure</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rPr>
                        <a:t>ATD</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dirty="0">
                          <a:effectLst/>
                          <a:latin typeface="+mn-lt"/>
                        </a:rPr>
                        <a:t>Actual time of departure from</a:t>
                      </a:r>
                      <a:r>
                        <a:rPr lang="en-US" sz="1200" b="0" baseline="0" dirty="0">
                          <a:effectLst/>
                          <a:latin typeface="+mn-lt"/>
                        </a:rPr>
                        <a:t> origin port</a:t>
                      </a:r>
                      <a:endParaRPr lang="en-US" sz="1200" b="0" dirty="0">
                        <a:effectLst/>
                        <a:latin typeface="+mn-lt"/>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1199327"/>
                  </a:ext>
                </a:extLst>
              </a:tr>
              <a:tr h="424048">
                <a:tc>
                  <a:txBody>
                    <a:bodyPr/>
                    <a:lstStyle/>
                    <a:p>
                      <a:pPr marL="0" marR="0" algn="l">
                        <a:lnSpc>
                          <a:spcPct val="107000"/>
                        </a:lnSpc>
                        <a:spcBef>
                          <a:spcPts val="0"/>
                        </a:spcBef>
                        <a:spcAft>
                          <a:spcPts val="0"/>
                        </a:spcAft>
                      </a:pPr>
                      <a:r>
                        <a:rPr lang="en-US" sz="1200" b="0" dirty="0">
                          <a:effectLst/>
                          <a:latin typeface="+mn-lt"/>
                        </a:rPr>
                        <a:t>Bill of Landing</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BL / BOL</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Bill of Lading, may also be referred to as ‘BL’</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333051796"/>
                  </a:ext>
                </a:extLst>
              </a:tr>
              <a:tr h="424048">
                <a:tc>
                  <a:txBody>
                    <a:bodyPr/>
                    <a:lstStyle/>
                    <a:p>
                      <a:pPr marL="0" marR="0">
                        <a:lnSpc>
                          <a:spcPct val="107000"/>
                        </a:lnSpc>
                        <a:spcBef>
                          <a:spcPts val="0"/>
                        </a:spcBef>
                        <a:spcAft>
                          <a:spcPts val="0"/>
                        </a:spcAft>
                      </a:pPr>
                      <a:r>
                        <a:rPr lang="en-US" sz="1200" b="0" dirty="0">
                          <a:effectLst/>
                          <a:latin typeface="+mn-lt"/>
                        </a:rPr>
                        <a:t>Cubic</a:t>
                      </a:r>
                      <a:r>
                        <a:rPr lang="en-US" sz="1200" b="0" baseline="0" dirty="0">
                          <a:effectLst/>
                          <a:latin typeface="+mn-lt"/>
                        </a:rPr>
                        <a:t> Meters</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CBM</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dirty="0">
                          <a:effectLst/>
                          <a:latin typeface="+mn-lt"/>
                        </a:rPr>
                        <a:t>The volumetric term primarily used when referencing ocean shipments</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8413844"/>
                  </a:ext>
                </a:extLst>
              </a:tr>
              <a:tr h="424048">
                <a:tc>
                  <a:txBody>
                    <a:bodyPr/>
                    <a:lstStyle/>
                    <a:p>
                      <a:pPr marL="0" marR="0">
                        <a:lnSpc>
                          <a:spcPct val="107000"/>
                        </a:lnSpc>
                        <a:spcBef>
                          <a:spcPts val="0"/>
                        </a:spcBef>
                        <a:spcAft>
                          <a:spcPts val="0"/>
                        </a:spcAft>
                      </a:pPr>
                      <a:r>
                        <a:rPr lang="en-US" sz="1200" b="0" dirty="0">
                          <a:effectLst/>
                          <a:latin typeface="+mn-lt"/>
                        </a:rPr>
                        <a:t>Container Freight</a:t>
                      </a:r>
                      <a:r>
                        <a:rPr lang="en-US" sz="1200" b="0" baseline="0" dirty="0">
                          <a:effectLst/>
                          <a:latin typeface="+mn-lt"/>
                        </a:rPr>
                        <a:t> Station</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CFS</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The</a:t>
                      </a:r>
                      <a:r>
                        <a:rPr lang="en-US" sz="1200" b="0" baseline="0" dirty="0">
                          <a:effectLst/>
                          <a:latin typeface="+mn-lt"/>
                        </a:rPr>
                        <a:t> </a:t>
                      </a:r>
                      <a:r>
                        <a:rPr lang="en-US" sz="1200" b="0" dirty="0">
                          <a:effectLst/>
                          <a:latin typeface="+mn-lt"/>
                        </a:rPr>
                        <a:t>area where freight is consolidated or deconsolidated</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2881760844"/>
                  </a:ext>
                </a:extLst>
              </a:tr>
              <a:tr h="424048">
                <a:tc>
                  <a:txBody>
                    <a:bodyPr/>
                    <a:lstStyle/>
                    <a:p>
                      <a:pPr marL="0" marR="0">
                        <a:lnSpc>
                          <a:spcPct val="107000"/>
                        </a:lnSpc>
                        <a:spcBef>
                          <a:spcPts val="0"/>
                        </a:spcBef>
                        <a:spcAft>
                          <a:spcPts val="0"/>
                        </a:spcAft>
                      </a:pPr>
                      <a:r>
                        <a:rPr lang="en-US" sz="1200" b="0" dirty="0">
                          <a:effectLst/>
                          <a:latin typeface="+mn-lt"/>
                        </a:rPr>
                        <a:t>Chargeable          Weight</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dirty="0">
                          <a:effectLst/>
                          <a:latin typeface="+mn-lt"/>
                        </a:rPr>
                        <a:t>The rating metric for air freight, the higher of ‘actual’ or ‘volumetric’ weight</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60293884"/>
                  </a:ext>
                </a:extLst>
              </a:tr>
              <a:tr h="424048">
                <a:tc>
                  <a:txBody>
                    <a:bodyPr/>
                    <a:lstStyle/>
                    <a:p>
                      <a:pPr marL="0" marR="0">
                        <a:lnSpc>
                          <a:spcPct val="107000"/>
                        </a:lnSpc>
                        <a:spcBef>
                          <a:spcPts val="0"/>
                        </a:spcBef>
                        <a:spcAft>
                          <a:spcPts val="0"/>
                        </a:spcAft>
                      </a:pPr>
                      <a:r>
                        <a:rPr lang="en-US" sz="1200" b="0" dirty="0">
                          <a:effectLst/>
                          <a:latin typeface="+mn-lt"/>
                        </a:rPr>
                        <a:t>Charter</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A specially arranged flight for limited customer use</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716849090"/>
                  </a:ext>
                </a:extLst>
              </a:tr>
              <a:tr h="424048">
                <a:tc>
                  <a:txBody>
                    <a:bodyPr/>
                    <a:lstStyle/>
                    <a:p>
                      <a:pPr marL="0" marR="0">
                        <a:lnSpc>
                          <a:spcPct val="107000"/>
                        </a:lnSpc>
                        <a:spcBef>
                          <a:spcPts val="0"/>
                        </a:spcBef>
                        <a:spcAft>
                          <a:spcPts val="0"/>
                        </a:spcAft>
                      </a:pPr>
                      <a:r>
                        <a:rPr lang="en-US" sz="1200" b="0" dirty="0">
                          <a:effectLst/>
                          <a:latin typeface="+mn-lt"/>
                        </a:rPr>
                        <a:t>Chassis</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dirty="0">
                          <a:effectLst/>
                          <a:latin typeface="+mn-lt"/>
                        </a:rPr>
                        <a:t>Structure an ocean container is set on in order to dray over the road</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4670514"/>
                  </a:ext>
                </a:extLst>
              </a:tr>
              <a:tr h="424048">
                <a:tc>
                  <a:txBody>
                    <a:bodyPr/>
                    <a:lstStyle/>
                    <a:p>
                      <a:pPr marL="0" marR="0">
                        <a:lnSpc>
                          <a:spcPct val="107000"/>
                        </a:lnSpc>
                        <a:spcBef>
                          <a:spcPts val="0"/>
                        </a:spcBef>
                        <a:spcAft>
                          <a:spcPts val="0"/>
                        </a:spcAft>
                      </a:pPr>
                      <a:r>
                        <a:rPr lang="en-US" sz="1200" b="0" dirty="0">
                          <a:effectLst/>
                          <a:latin typeface="+mn-lt"/>
                        </a:rPr>
                        <a:t>Commercial</a:t>
                      </a:r>
                      <a:r>
                        <a:rPr lang="en-US" sz="1200" b="0" baseline="0" dirty="0">
                          <a:effectLst/>
                          <a:latin typeface="+mn-lt"/>
                        </a:rPr>
                        <a:t> Invoice</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CI</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A legal document between the supplier and URBN that clearly describes the sold goods, and the dollar amount due from URBN</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2707074227"/>
                  </a:ext>
                </a:extLst>
              </a:tr>
              <a:tr h="424048">
                <a:tc>
                  <a:txBody>
                    <a:bodyPr/>
                    <a:lstStyle/>
                    <a:p>
                      <a:pPr marL="0" marR="0">
                        <a:lnSpc>
                          <a:spcPct val="107000"/>
                        </a:lnSpc>
                        <a:spcBef>
                          <a:spcPts val="0"/>
                        </a:spcBef>
                        <a:spcAft>
                          <a:spcPts val="0"/>
                        </a:spcAft>
                      </a:pPr>
                      <a:r>
                        <a:rPr lang="en-US" sz="1200" b="0" dirty="0">
                          <a:effectLst/>
                          <a:latin typeface="+mn-lt"/>
                        </a:rPr>
                        <a:t>Consolidation</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dirty="0">
                          <a:effectLst/>
                          <a:latin typeface="+mn-lt"/>
                        </a:rPr>
                        <a:t>The process of collecting several orders to ship together on one or more shipments</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9089900"/>
                  </a:ext>
                </a:extLst>
              </a:tr>
              <a:tr h="424048">
                <a:tc>
                  <a:txBody>
                    <a:bodyPr/>
                    <a:lstStyle/>
                    <a:p>
                      <a:pPr marL="0" marR="0">
                        <a:lnSpc>
                          <a:spcPct val="107000"/>
                        </a:lnSpc>
                        <a:spcBef>
                          <a:spcPts val="0"/>
                        </a:spcBef>
                        <a:spcAft>
                          <a:spcPts val="0"/>
                        </a:spcAft>
                      </a:pPr>
                      <a:r>
                        <a:rPr lang="en-US" sz="1200" b="0" dirty="0">
                          <a:effectLst/>
                          <a:latin typeface="+mn-lt"/>
                        </a:rPr>
                        <a:t>Cross Dock</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X Dock</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The process of unloading one shipment and immediately loading on another shipment</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3727762320"/>
                  </a:ext>
                </a:extLst>
              </a:tr>
              <a:tr h="424048">
                <a:tc>
                  <a:txBody>
                    <a:bodyPr/>
                    <a:lstStyle/>
                    <a:p>
                      <a:pPr marL="0" marR="0">
                        <a:lnSpc>
                          <a:spcPct val="107000"/>
                        </a:lnSpc>
                        <a:spcBef>
                          <a:spcPts val="0"/>
                        </a:spcBef>
                        <a:spcAft>
                          <a:spcPts val="0"/>
                        </a:spcAft>
                      </a:pPr>
                      <a:r>
                        <a:rPr lang="en-US" sz="1200" b="0" dirty="0">
                          <a:effectLst/>
                          <a:latin typeface="+mn-lt"/>
                        </a:rPr>
                        <a:t>Distribution Center</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DC</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i="0" kern="1200" dirty="0">
                          <a:solidFill>
                            <a:schemeClr val="tx1"/>
                          </a:solidFill>
                          <a:effectLst/>
                          <a:latin typeface="+mn-lt"/>
                          <a:ea typeface="+mn-ea"/>
                          <a:cs typeface="+mn-cs"/>
                        </a:rPr>
                        <a:t>A warehouse which is stocked with products to be redistributed to retailers,  wholesalers, or directly to consumers.</a:t>
                      </a:r>
                      <a:endParaRPr lang="en-US" sz="1200" b="0" dirty="0">
                        <a:effectLst/>
                        <a:latin typeface="+mn-lt"/>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0021128"/>
                  </a:ext>
                </a:extLst>
              </a:tr>
              <a:tr h="424048">
                <a:tc>
                  <a:txBody>
                    <a:bodyPr/>
                    <a:lstStyle/>
                    <a:p>
                      <a:pPr marL="0" marR="0">
                        <a:lnSpc>
                          <a:spcPct val="107000"/>
                        </a:lnSpc>
                        <a:spcBef>
                          <a:spcPts val="0"/>
                        </a:spcBef>
                        <a:spcAft>
                          <a:spcPts val="0"/>
                        </a:spcAft>
                      </a:pPr>
                      <a:r>
                        <a:rPr lang="en-US" sz="1200" b="0" dirty="0">
                          <a:effectLst/>
                          <a:latin typeface="+mn-lt"/>
                        </a:rPr>
                        <a:t>DC2DC</a:t>
                      </a:r>
                      <a:endParaRPr lang="en-US" sz="1200" b="0" dirty="0">
                        <a:effectLst/>
                        <a:latin typeface="+mn-lt"/>
                        <a:ea typeface="Calibri" panose="020F0502020204030204" pitchFamily="34" charset="0"/>
                        <a:cs typeface="Times New Roman" panose="02020603050405020304" pitchFamily="18" charset="0"/>
                      </a:endParaRP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 --</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URBN term for the line haul truck moves between Gap, PA and Reno, NV</a:t>
                      </a:r>
                    </a:p>
                  </a:txBody>
                  <a:tcPr marL="52706" marR="5270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511897146"/>
                  </a:ext>
                </a:extLst>
              </a:tr>
              <a:tr h="424048">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Dray</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The service performed to drive ocean containers out of a port to a specific location, also called ‘Drayage’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5086389"/>
                  </a:ext>
                </a:extLst>
              </a:tr>
              <a:tr h="424048">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Estimated Landing Cost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ELC</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Estimated landed cost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44380830"/>
                  </a:ext>
                </a:extLst>
              </a:tr>
              <a:tr h="424048">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Estimated Time of</a:t>
                      </a:r>
                      <a:r>
                        <a:rPr lang="en-US" sz="1200" b="0" baseline="0" dirty="0">
                          <a:effectLst/>
                          <a:latin typeface="+mn-lt"/>
                          <a:ea typeface="Calibri" panose="020F0502020204030204" pitchFamily="34" charset="0"/>
                          <a:cs typeface="Times New Roman" panose="02020603050405020304" pitchFamily="18" charset="0"/>
                        </a:rPr>
                        <a:t> Arrival</a:t>
                      </a:r>
                      <a:endParaRPr lang="en-US" sz="1200" b="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ETA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Estimated time of arrival</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5267081"/>
                  </a:ext>
                </a:extLst>
              </a:tr>
              <a:tr h="424048">
                <a:tc>
                  <a:txBody>
                    <a:bodyPr/>
                    <a:lstStyle/>
                    <a:p>
                      <a:pPr marL="0" marR="0">
                        <a:lnSpc>
                          <a:spcPct val="107000"/>
                        </a:lnSpc>
                        <a:spcBef>
                          <a:spcPts val="0"/>
                        </a:spcBef>
                        <a:spcAft>
                          <a:spcPts val="0"/>
                        </a:spcAft>
                      </a:pPr>
                      <a:r>
                        <a:rPr lang="en-US" sz="1200" b="0" dirty="0">
                          <a:effectLst/>
                        </a:rPr>
                        <a:t>Estimated Time of Departure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mn-lt"/>
                          <a:ea typeface="Calibri" panose="020F0502020204030204" pitchFamily="34" charset="0"/>
                          <a:cs typeface="Times New Roman" panose="02020603050405020304" pitchFamily="18" charset="0"/>
                        </a:rPr>
                        <a:t>ETD</a:t>
                      </a:r>
                    </a:p>
                  </a:txBody>
                  <a:tcPr marL="38413" marR="3841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mn-lt"/>
                        </a:rPr>
                        <a:t>Estimated time of departure</a:t>
                      </a:r>
                    </a:p>
                  </a:txBody>
                  <a:tcPr marL="38413" marR="3841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159662087"/>
                  </a:ext>
                </a:extLst>
              </a:tr>
              <a:tr h="424048">
                <a:tc>
                  <a:txBody>
                    <a:bodyPr/>
                    <a:lstStyle/>
                    <a:p>
                      <a:pPr marL="0" marR="0" indent="0" algn="l" defTabSz="758952" rtl="0" eaLnBrk="1" fontAlgn="auto" latinLnBrk="0" hangingPunct="1">
                        <a:lnSpc>
                          <a:spcPct val="107000"/>
                        </a:lnSpc>
                        <a:spcBef>
                          <a:spcPts val="0"/>
                        </a:spcBef>
                        <a:spcAft>
                          <a:spcPts val="0"/>
                        </a:spcAft>
                        <a:buClrTx/>
                        <a:buSzTx/>
                        <a:buFontTx/>
                        <a:buNone/>
                        <a:tabLst/>
                        <a:defRPr/>
                      </a:pPr>
                      <a:r>
                        <a:rPr lang="en-US" sz="1200" b="0" dirty="0">
                          <a:effectLst/>
                        </a:rPr>
                        <a:t>Ex.</a:t>
                      </a:r>
                      <a:r>
                        <a:rPr lang="en-US" sz="1200" b="0" baseline="0" dirty="0">
                          <a:effectLst/>
                        </a:rPr>
                        <a:t> Works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758952" rtl="0" eaLnBrk="1" fontAlgn="auto" latinLnBrk="0" hangingPunct="1">
                        <a:lnSpc>
                          <a:spcPct val="107000"/>
                        </a:lnSpc>
                        <a:spcBef>
                          <a:spcPts val="0"/>
                        </a:spcBef>
                        <a:spcAft>
                          <a:spcPts val="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EXW</a:t>
                      </a:r>
                    </a:p>
                  </a:txBody>
                  <a:tcPr marL="38413" marR="3841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200" b="0" i="0" kern="1200" dirty="0">
                          <a:solidFill>
                            <a:schemeClr val="tx1"/>
                          </a:solidFill>
                          <a:effectLst/>
                          <a:latin typeface="+mn-lt"/>
                          <a:ea typeface="+mn-ea"/>
                          <a:cs typeface="+mn-cs"/>
                        </a:rPr>
                        <a:t>This term places the maximum obligation on the buyer and minimum obligations on the seller. </a:t>
                      </a:r>
                      <a:endParaRPr lang="en-US" sz="1200" b="0" dirty="0">
                        <a:effectLst/>
                        <a:latin typeface="+mn-lt"/>
                      </a:endParaRPr>
                    </a:p>
                  </a:txBody>
                  <a:tcPr marL="38413" marR="3841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5871731"/>
                  </a:ext>
                </a:extLst>
              </a:tr>
            </a:tbl>
          </a:graphicData>
        </a:graphic>
      </p:graphicFrame>
      <p:sp>
        <p:nvSpPr>
          <p:cNvPr id="9" name="Rectangle 8"/>
          <p:cNvSpPr/>
          <p:nvPr/>
        </p:nvSpPr>
        <p:spPr>
          <a:xfrm>
            <a:off x="340518" y="253714"/>
            <a:ext cx="6912865" cy="584775"/>
          </a:xfrm>
          <a:prstGeom prst="rect">
            <a:avLst/>
          </a:prstGeom>
        </p:spPr>
        <p:txBody>
          <a:bodyPr wrap="square">
            <a:spAutoFit/>
          </a:bodyPr>
          <a:lstStyle/>
          <a:p>
            <a:pPr algn="ctr"/>
            <a:r>
              <a:rPr lang="en-US" sz="3200" cap="small" dirty="0">
                <a:ea typeface="Calibri" panose="020F0502020204030204" pitchFamily="34" charset="0"/>
                <a:cs typeface="Times New Roman" panose="02020603050405020304" pitchFamily="18" charset="0"/>
              </a:rPr>
              <a:t>Inbound transportation Glossary</a:t>
            </a:r>
            <a:endParaRPr lang="en-US" sz="3200" dirty="0"/>
          </a:p>
        </p:txBody>
      </p:sp>
      <p:sp>
        <p:nvSpPr>
          <p:cNvPr id="4" name="Slide Number Placeholder 3">
            <a:extLst>
              <a:ext uri="{FF2B5EF4-FFF2-40B4-BE49-F238E27FC236}">
                <a16:creationId xmlns:a16="http://schemas.microsoft.com/office/drawing/2014/main" id="{D9166C9A-96A3-4A5D-8B4E-8AFB0A6DEEF5}"/>
              </a:ext>
            </a:extLst>
          </p:cNvPr>
          <p:cNvSpPr>
            <a:spLocks noGrp="1"/>
          </p:cNvSpPr>
          <p:nvPr>
            <p:ph type="sldNum" sz="quarter" idx="12"/>
          </p:nvPr>
        </p:nvSpPr>
        <p:spPr/>
        <p:txBody>
          <a:bodyPr/>
          <a:lstStyle/>
          <a:p>
            <a:fld id="{62CD0CA6-4489-4034-8A26-34C7F83CE7EF}" type="slidenum">
              <a:rPr lang="en-US" smtClean="0"/>
              <a:t>23</a:t>
            </a:fld>
            <a:endParaRPr lang="en-US" dirty="0"/>
          </a:p>
        </p:txBody>
      </p:sp>
      <p:pic>
        <p:nvPicPr>
          <p:cNvPr id="7" name="Picture 6">
            <a:extLst>
              <a:ext uri="{FF2B5EF4-FFF2-40B4-BE49-F238E27FC236}">
                <a16:creationId xmlns:a16="http://schemas.microsoft.com/office/drawing/2014/main" id="{0EE867DC-4342-462C-984B-7E551BDC64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769532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44398320"/>
              </p:ext>
            </p:extLst>
          </p:nvPr>
        </p:nvGraphicFramePr>
        <p:xfrm>
          <a:off x="339901" y="428060"/>
          <a:ext cx="6910037" cy="9312333"/>
        </p:xfrm>
        <a:graphic>
          <a:graphicData uri="http://schemas.openxmlformats.org/drawingml/2006/table">
            <a:tbl>
              <a:tblPr firstRow="1" firstCol="1" bandRow="1">
                <a:tableStyleId>{BC89EF96-8CEA-46FF-86C4-4CE0E7609802}</a:tableStyleId>
              </a:tblPr>
              <a:tblGrid>
                <a:gridCol w="1173923">
                  <a:extLst>
                    <a:ext uri="{9D8B030D-6E8A-4147-A177-3AD203B41FA5}">
                      <a16:colId xmlns:a16="http://schemas.microsoft.com/office/drawing/2014/main" val="2358176814"/>
                    </a:ext>
                  </a:extLst>
                </a:gridCol>
                <a:gridCol w="1012870">
                  <a:extLst>
                    <a:ext uri="{9D8B030D-6E8A-4147-A177-3AD203B41FA5}">
                      <a16:colId xmlns:a16="http://schemas.microsoft.com/office/drawing/2014/main" val="397601796"/>
                    </a:ext>
                  </a:extLst>
                </a:gridCol>
                <a:gridCol w="4723244">
                  <a:extLst>
                    <a:ext uri="{9D8B030D-6E8A-4147-A177-3AD203B41FA5}">
                      <a16:colId xmlns:a16="http://schemas.microsoft.com/office/drawing/2014/main" val="3669305763"/>
                    </a:ext>
                  </a:extLst>
                </a:gridCol>
              </a:tblGrid>
              <a:tr h="483322">
                <a:tc>
                  <a:txBody>
                    <a:bodyPr/>
                    <a:lstStyle/>
                    <a:p>
                      <a:pPr marL="0" marR="0">
                        <a:lnSpc>
                          <a:spcPct val="107000"/>
                        </a:lnSpc>
                        <a:spcBef>
                          <a:spcPts val="0"/>
                        </a:spcBef>
                        <a:spcAft>
                          <a:spcPts val="0"/>
                        </a:spcAft>
                      </a:pPr>
                      <a:r>
                        <a:rPr lang="en-US" sz="1200" b="0" dirty="0">
                          <a:effectLst/>
                        </a:rPr>
                        <a:t>Factory Load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Factory has enough product on a given ocean shipment to avoid consolidating with other vendors</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205500914"/>
                  </a:ext>
                </a:extLst>
              </a:tr>
              <a:tr h="384044">
                <a:tc>
                  <a:txBody>
                    <a:bodyPr/>
                    <a:lstStyle/>
                    <a:p>
                      <a:pPr marL="0" marR="0">
                        <a:lnSpc>
                          <a:spcPct val="107000"/>
                        </a:lnSpc>
                        <a:spcBef>
                          <a:spcPts val="0"/>
                        </a:spcBef>
                        <a:spcAft>
                          <a:spcPts val="0"/>
                        </a:spcAft>
                      </a:pPr>
                      <a:r>
                        <a:rPr lang="en-US" sz="1200" b="0" dirty="0">
                          <a:effectLst/>
                        </a:rPr>
                        <a:t>Free On Board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FOB</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i="0" kern="1200" dirty="0">
                          <a:solidFill>
                            <a:schemeClr val="tx1"/>
                          </a:solidFill>
                          <a:effectLst/>
                          <a:latin typeface="+mn-lt"/>
                          <a:ea typeface="+mn-ea"/>
                          <a:cs typeface="+mn-cs"/>
                        </a:rPr>
                        <a:t>The sale is considered complete at the vendor's shipping dock, and thus the buyer is responsible for freight costs and liability during transport</a:t>
                      </a:r>
                      <a:endParaRPr lang="en-US" sz="1200" b="0" i="0" dirty="0">
                        <a:effectLst/>
                        <a:latin typeface="+mn-lt"/>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627671242"/>
                  </a:ext>
                </a:extLst>
              </a:tr>
              <a:tr h="353976">
                <a:tc>
                  <a:txBody>
                    <a:bodyPr/>
                    <a:lstStyle/>
                    <a:p>
                      <a:pPr marL="0" marR="0">
                        <a:lnSpc>
                          <a:spcPct val="107000"/>
                        </a:lnSpc>
                        <a:spcBef>
                          <a:spcPts val="0"/>
                        </a:spcBef>
                        <a:spcAft>
                          <a:spcPts val="0"/>
                        </a:spcAft>
                      </a:pPr>
                      <a:r>
                        <a:rPr lang="en-US" sz="1200" b="0" dirty="0">
                          <a:effectLst/>
                        </a:rPr>
                        <a:t>FCL</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FCL</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i="0" dirty="0">
                          <a:effectLst/>
                          <a:latin typeface="+mn-lt"/>
                        </a:rPr>
                        <a:t>Full Container Load</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2496009735"/>
                  </a:ext>
                </a:extLst>
              </a:tr>
              <a:tr h="353976">
                <a:tc>
                  <a:txBody>
                    <a:bodyPr/>
                    <a:lstStyle/>
                    <a:p>
                      <a:pPr marL="0" marR="0">
                        <a:lnSpc>
                          <a:spcPct val="107000"/>
                        </a:lnSpc>
                        <a:spcBef>
                          <a:spcPts val="0"/>
                        </a:spcBef>
                        <a:spcAft>
                          <a:spcPts val="0"/>
                        </a:spcAft>
                      </a:pPr>
                      <a:r>
                        <a:rPr lang="en-US" sz="1200" b="0" dirty="0">
                          <a:effectLst/>
                        </a:rPr>
                        <a:t>FC</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FC</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i="0" dirty="0">
                          <a:effectLst/>
                          <a:latin typeface="+mn-lt"/>
                        </a:rPr>
                        <a:t>Fulfillment Center</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30989493"/>
                  </a:ext>
                </a:extLst>
              </a:tr>
              <a:tr h="353976">
                <a:tc>
                  <a:txBody>
                    <a:bodyPr/>
                    <a:lstStyle/>
                    <a:p>
                      <a:pPr marL="0" marR="0">
                        <a:lnSpc>
                          <a:spcPct val="107000"/>
                        </a:lnSpc>
                        <a:spcBef>
                          <a:spcPts val="0"/>
                        </a:spcBef>
                        <a:spcAft>
                          <a:spcPts val="0"/>
                        </a:spcAft>
                      </a:pPr>
                      <a:r>
                        <a:rPr lang="en-US" sz="1200" b="0" dirty="0">
                          <a:effectLst/>
                        </a:rPr>
                        <a:t>FCR</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i="0" dirty="0">
                          <a:effectLst/>
                          <a:latin typeface="+mn-lt"/>
                          <a:ea typeface="Calibri" panose="020F0502020204030204" pitchFamily="34" charset="0"/>
                          <a:cs typeface="Times New Roman" panose="02020603050405020304" pitchFamily="18" charset="0"/>
                        </a:rPr>
                        <a:t>FCR</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i="0" dirty="0">
                          <a:effectLst/>
                          <a:latin typeface="+mn-lt"/>
                        </a:rPr>
                        <a:t>Freight Cargo Receipt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541796700"/>
                  </a:ext>
                </a:extLst>
              </a:tr>
              <a:tr h="359607">
                <a:tc>
                  <a:txBody>
                    <a:bodyPr/>
                    <a:lstStyle/>
                    <a:p>
                      <a:pPr marL="0" marR="0">
                        <a:lnSpc>
                          <a:spcPct val="107000"/>
                        </a:lnSpc>
                        <a:spcBef>
                          <a:spcPts val="0"/>
                        </a:spcBef>
                        <a:spcAft>
                          <a:spcPts val="0"/>
                        </a:spcAft>
                      </a:pPr>
                      <a:r>
                        <a:rPr lang="en-US" sz="1200" b="0" dirty="0">
                          <a:effectLst/>
                        </a:rPr>
                        <a:t>Feeder Vessel</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dirty="0">
                          <a:effectLst/>
                        </a:rPr>
                        <a:t>An ocean ship that connects a smaller port to a much larger port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583867489"/>
                  </a:ext>
                </a:extLst>
              </a:tr>
              <a:tr h="497537">
                <a:tc>
                  <a:txBody>
                    <a:bodyPr/>
                    <a:lstStyle/>
                    <a:p>
                      <a:pPr marL="0" marR="0">
                        <a:lnSpc>
                          <a:spcPct val="107000"/>
                        </a:lnSpc>
                        <a:spcBef>
                          <a:spcPts val="0"/>
                        </a:spcBef>
                        <a:spcAft>
                          <a:spcPts val="0"/>
                        </a:spcAft>
                      </a:pPr>
                      <a:r>
                        <a:rPr lang="en-US" sz="1200" b="0" dirty="0">
                          <a:effectLst/>
                        </a:rPr>
                        <a:t>FedEx Trade</a:t>
                      </a:r>
                      <a:r>
                        <a:rPr lang="en-US" sz="1200" b="0" baseline="0" dirty="0">
                          <a:effectLst/>
                        </a:rPr>
                        <a:t> Network</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FTN</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A freight forwarder responsible for booking and consolidating ocean and air freight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2890568215"/>
                  </a:ext>
                </a:extLst>
              </a:tr>
              <a:tr h="492540">
                <a:tc>
                  <a:txBody>
                    <a:bodyPr/>
                    <a:lstStyle/>
                    <a:p>
                      <a:pPr marL="0" marR="0">
                        <a:lnSpc>
                          <a:spcPct val="107000"/>
                        </a:lnSpc>
                        <a:spcBef>
                          <a:spcPts val="0"/>
                        </a:spcBef>
                        <a:spcAft>
                          <a:spcPts val="0"/>
                        </a:spcAft>
                      </a:pPr>
                      <a:r>
                        <a:rPr lang="en-US" sz="1200" b="0" dirty="0">
                          <a:effectLst/>
                        </a:rPr>
                        <a:t>Guaranteed Vessel Service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GVS</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dirty="0">
                          <a:effectLst/>
                        </a:rPr>
                        <a:t>Indicates Ocean Guaranteed from limited origins and Matson from Shanghai</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382396738"/>
                  </a:ext>
                </a:extLst>
              </a:tr>
              <a:tr h="459888">
                <a:tc>
                  <a:txBody>
                    <a:bodyPr/>
                    <a:lstStyle/>
                    <a:p>
                      <a:pPr marL="0" marR="0">
                        <a:lnSpc>
                          <a:spcPct val="107000"/>
                        </a:lnSpc>
                        <a:spcBef>
                          <a:spcPts val="0"/>
                        </a:spcBef>
                        <a:spcAft>
                          <a:spcPts val="0"/>
                        </a:spcAft>
                      </a:pPr>
                      <a:r>
                        <a:rPr lang="en-US" sz="1200" b="0" dirty="0">
                          <a:effectLst/>
                        </a:rPr>
                        <a:t>House Air Way Bill</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HAWB</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Represents the specific shipment within an air booking</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34171349"/>
                  </a:ext>
                </a:extLst>
              </a:tr>
              <a:tr h="469106">
                <a:tc>
                  <a:txBody>
                    <a:bodyPr/>
                    <a:lstStyle/>
                    <a:p>
                      <a:pPr marL="0" marR="0">
                        <a:lnSpc>
                          <a:spcPct val="107000"/>
                        </a:lnSpc>
                        <a:spcBef>
                          <a:spcPts val="0"/>
                        </a:spcBef>
                        <a:spcAft>
                          <a:spcPts val="0"/>
                        </a:spcAft>
                      </a:pPr>
                      <a:r>
                        <a:rPr lang="en-US" sz="1200" b="0" dirty="0">
                          <a:effectLst/>
                        </a:rPr>
                        <a:t>Hot Shot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dirty="0">
                          <a:effectLst/>
                        </a:rPr>
                        <a:t>A specially loaded truck to deliver specific product from a consolidation point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610575272"/>
                  </a:ext>
                </a:extLst>
              </a:tr>
              <a:tr h="461309">
                <a:tc>
                  <a:txBody>
                    <a:bodyPr/>
                    <a:lstStyle/>
                    <a:p>
                      <a:pPr marL="0" marR="0">
                        <a:lnSpc>
                          <a:spcPct val="107000"/>
                        </a:lnSpc>
                        <a:spcBef>
                          <a:spcPts val="0"/>
                        </a:spcBef>
                        <a:spcAft>
                          <a:spcPts val="0"/>
                        </a:spcAft>
                      </a:pPr>
                      <a:r>
                        <a:rPr lang="en-US" sz="1200" b="0" dirty="0">
                          <a:effectLst/>
                        </a:rPr>
                        <a:t>Less Than Container Load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LCL</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Ocean freight that is comingled with other customer’s freight due to small size</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509601448"/>
                  </a:ext>
                </a:extLst>
              </a:tr>
              <a:tr h="353976">
                <a:tc>
                  <a:txBody>
                    <a:bodyPr/>
                    <a:lstStyle/>
                    <a:p>
                      <a:pPr marL="0" marR="0">
                        <a:lnSpc>
                          <a:spcPct val="107000"/>
                        </a:lnSpc>
                        <a:spcBef>
                          <a:spcPts val="0"/>
                        </a:spcBef>
                        <a:spcAft>
                          <a:spcPts val="0"/>
                        </a:spcAft>
                      </a:pPr>
                      <a:r>
                        <a:rPr lang="en-US" sz="1200" b="0" dirty="0">
                          <a:effectLst/>
                        </a:rPr>
                        <a:t>Line Haul</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LH</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dirty="0">
                          <a:effectLst/>
                        </a:rPr>
                        <a:t>A point to point truck move</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981858064"/>
                  </a:ext>
                </a:extLst>
              </a:tr>
              <a:tr h="492527">
                <a:tc>
                  <a:txBody>
                    <a:bodyPr/>
                    <a:lstStyle/>
                    <a:p>
                      <a:pPr marL="0" marR="0">
                        <a:lnSpc>
                          <a:spcPct val="107000"/>
                        </a:lnSpc>
                        <a:spcBef>
                          <a:spcPts val="0"/>
                        </a:spcBef>
                        <a:spcAft>
                          <a:spcPts val="0"/>
                        </a:spcAft>
                      </a:pPr>
                      <a:r>
                        <a:rPr lang="en-US" sz="1200" b="0" dirty="0">
                          <a:effectLst/>
                        </a:rPr>
                        <a:t>Less than Truckload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LTL</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Less than truckload, truck freight that is comingled with other customer’s freight due to small size</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448559577"/>
                  </a:ext>
                </a:extLst>
              </a:tr>
              <a:tr h="497537">
                <a:tc>
                  <a:txBody>
                    <a:bodyPr/>
                    <a:lstStyle/>
                    <a:p>
                      <a:pPr marL="0" marR="0">
                        <a:lnSpc>
                          <a:spcPct val="107000"/>
                        </a:lnSpc>
                        <a:spcBef>
                          <a:spcPts val="0"/>
                        </a:spcBef>
                        <a:spcAft>
                          <a:spcPts val="0"/>
                        </a:spcAft>
                      </a:pPr>
                      <a:r>
                        <a:rPr lang="en-US" sz="1200" b="0" dirty="0">
                          <a:effectLst/>
                        </a:rPr>
                        <a:t>Master Air Way Bill</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MAWB</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dirty="0">
                          <a:effectLst/>
                        </a:rPr>
                        <a:t>Master Air Way Bill, represents the larger shipment in an air booking, could be several HAWB (MAWB)</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233465769"/>
                  </a:ext>
                </a:extLst>
              </a:tr>
              <a:tr h="353976">
                <a:tc>
                  <a:txBody>
                    <a:bodyPr/>
                    <a:lstStyle/>
                    <a:p>
                      <a:pPr marL="0" marR="0">
                        <a:lnSpc>
                          <a:spcPct val="107000"/>
                        </a:lnSpc>
                        <a:spcBef>
                          <a:spcPts val="0"/>
                        </a:spcBef>
                        <a:spcAft>
                          <a:spcPts val="0"/>
                        </a:spcAft>
                      </a:pPr>
                      <a:r>
                        <a:rPr lang="en-US" sz="1200" b="0" dirty="0">
                          <a:effectLst/>
                        </a:rPr>
                        <a:t>Mode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The method a shipment will travel, ocean, air, truck, etc.</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2057217973"/>
                  </a:ext>
                </a:extLst>
              </a:tr>
              <a:tr h="498945">
                <a:tc>
                  <a:txBody>
                    <a:bodyPr/>
                    <a:lstStyle/>
                    <a:p>
                      <a:pPr marL="0" marR="0">
                        <a:lnSpc>
                          <a:spcPct val="107000"/>
                        </a:lnSpc>
                        <a:spcBef>
                          <a:spcPts val="0"/>
                        </a:spcBef>
                        <a:spcAft>
                          <a:spcPts val="0"/>
                        </a:spcAft>
                      </a:pPr>
                      <a:r>
                        <a:rPr lang="en-US" sz="1200" b="0" dirty="0">
                          <a:effectLst/>
                        </a:rPr>
                        <a:t>Ocean Guaranteed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OG</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dirty="0">
                          <a:effectLst/>
                        </a:rPr>
                        <a:t>Ocean Guaranteed is a vendor to URBN DC ocean speed service from limited origins through APLL (OG)</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816351562"/>
                  </a:ext>
                </a:extLst>
              </a:tr>
              <a:tr h="353976">
                <a:tc>
                  <a:txBody>
                    <a:bodyPr/>
                    <a:lstStyle/>
                    <a:p>
                      <a:pPr marL="0" marR="0">
                        <a:lnSpc>
                          <a:spcPct val="107000"/>
                        </a:lnSpc>
                        <a:spcBef>
                          <a:spcPts val="0"/>
                        </a:spcBef>
                        <a:spcAft>
                          <a:spcPts val="0"/>
                        </a:spcAft>
                      </a:pPr>
                      <a:r>
                        <a:rPr lang="en-US" sz="1200" b="0" dirty="0">
                          <a:effectLst/>
                        </a:rPr>
                        <a:t>Packing List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PL</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Packing list (PL)</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2997049041"/>
                  </a:ext>
                </a:extLst>
              </a:tr>
              <a:tr h="484729">
                <a:tc>
                  <a:txBody>
                    <a:bodyPr/>
                    <a:lstStyle/>
                    <a:p>
                      <a:pPr marL="0" marR="0">
                        <a:lnSpc>
                          <a:spcPct val="107000"/>
                        </a:lnSpc>
                        <a:spcBef>
                          <a:spcPts val="0"/>
                        </a:spcBef>
                        <a:spcAft>
                          <a:spcPts val="0"/>
                        </a:spcAft>
                      </a:pPr>
                      <a:r>
                        <a:rPr lang="en-US" sz="1200" b="0" dirty="0">
                          <a:effectLst/>
                        </a:rPr>
                        <a:t>Performance Team</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nSpc>
                          <a:spcPct val="107000"/>
                        </a:lnSpc>
                        <a:spcBef>
                          <a:spcPts val="0"/>
                        </a:spcBef>
                        <a:spcAft>
                          <a:spcPts val="0"/>
                        </a:spcAft>
                      </a:pPr>
                      <a:r>
                        <a:rPr lang="en-US" sz="1200" b="0" dirty="0">
                          <a:effectLst/>
                        </a:rPr>
                        <a:t>Performance Team, transload operator for west coast ocean freight and domestic truck from Los Angeles</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609052927"/>
                  </a:ext>
                </a:extLst>
              </a:tr>
              <a:tr h="353976">
                <a:tc>
                  <a:txBody>
                    <a:bodyPr/>
                    <a:lstStyle/>
                    <a:p>
                      <a:pPr marL="0" marR="0">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Reefer</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A refrigerated shipping</a:t>
                      </a:r>
                      <a:r>
                        <a:rPr lang="en-US" sz="1200" b="0" baseline="0" dirty="0">
                          <a:effectLst/>
                        </a:rPr>
                        <a:t> container</a:t>
                      </a:r>
                      <a:endParaRPr lang="en-US" sz="1200" b="0" dirty="0">
                        <a:effectLst/>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237174932"/>
                  </a:ext>
                </a:extLst>
              </a:tr>
              <a:tr h="353976">
                <a:tc>
                  <a:txBody>
                    <a:bodyPr/>
                    <a:lstStyle/>
                    <a:p>
                      <a:pPr marL="0" marR="0">
                        <a:lnSpc>
                          <a:spcPct val="107000"/>
                        </a:lnSpc>
                        <a:spcBef>
                          <a:spcPts val="0"/>
                        </a:spcBef>
                        <a:spcAft>
                          <a:spcPts val="0"/>
                        </a:spcAft>
                      </a:pPr>
                      <a:r>
                        <a:rPr lang="en-US" sz="1200" b="0" dirty="0">
                          <a:effectLst/>
                        </a:rPr>
                        <a:t>Truckload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TL</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a:lnSpc>
                          <a:spcPct val="107000"/>
                        </a:lnSpc>
                        <a:spcBef>
                          <a:spcPts val="0"/>
                        </a:spcBef>
                        <a:spcAft>
                          <a:spcPts val="0"/>
                        </a:spcAft>
                      </a:pPr>
                      <a:r>
                        <a:rPr lang="en-US" sz="1200" b="0" dirty="0">
                          <a:effectLst/>
                        </a:rPr>
                        <a:t>Truckload (TL)</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242596"/>
                  </a:ext>
                </a:extLst>
              </a:tr>
              <a:tr h="498945">
                <a:tc>
                  <a:txBody>
                    <a:bodyPr/>
                    <a:lstStyle/>
                    <a:p>
                      <a:pPr marL="0" marR="0">
                        <a:lnSpc>
                          <a:spcPct val="107000"/>
                        </a:lnSpc>
                        <a:spcBef>
                          <a:spcPts val="0"/>
                        </a:spcBef>
                        <a:spcAft>
                          <a:spcPts val="0"/>
                        </a:spcAft>
                      </a:pPr>
                      <a:r>
                        <a:rPr lang="en-US" sz="1200" b="0" dirty="0">
                          <a:effectLst/>
                        </a:rPr>
                        <a:t>Transload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200" b="0" dirty="0">
                          <a:effectLst/>
                        </a:rPr>
                        <a:t>The process of crossdocking and consolidating freight by a set of rules, URBN builds trucks by DC campus</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3196760247"/>
                  </a:ext>
                </a:extLst>
              </a:tr>
              <a:tr h="400489">
                <a:tc>
                  <a:txBody>
                    <a:bodyPr/>
                    <a:lstStyle/>
                    <a:p>
                      <a:pPr marL="0" marR="0">
                        <a:lnSpc>
                          <a:spcPct val="107000"/>
                        </a:lnSpc>
                        <a:spcBef>
                          <a:spcPts val="0"/>
                        </a:spcBef>
                        <a:spcAft>
                          <a:spcPts val="0"/>
                        </a:spcAft>
                      </a:pPr>
                      <a:r>
                        <a:rPr lang="en-US" sz="1200" b="0" dirty="0">
                          <a:effectLst/>
                        </a:rPr>
                        <a:t>Volumetric Weight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t>
                      </a: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marL="0" marR="0">
                        <a:lnSpc>
                          <a:spcPct val="107000"/>
                        </a:lnSpc>
                        <a:spcBef>
                          <a:spcPts val="0"/>
                        </a:spcBef>
                        <a:spcAft>
                          <a:spcPts val="0"/>
                        </a:spcAft>
                      </a:pPr>
                      <a:r>
                        <a:rPr lang="en-US" sz="1200" b="0" dirty="0">
                          <a:effectLst/>
                        </a:rPr>
                        <a:t>The amount of space consumed by an order, calculated from weight and size dimensions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8413" marR="3841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36316"/>
                  </a:ext>
                </a:extLst>
              </a:tr>
            </a:tbl>
          </a:graphicData>
        </a:graphic>
      </p:graphicFrame>
      <p:sp>
        <p:nvSpPr>
          <p:cNvPr id="3" name="Slide Number Placeholder 2">
            <a:extLst>
              <a:ext uri="{FF2B5EF4-FFF2-40B4-BE49-F238E27FC236}">
                <a16:creationId xmlns:a16="http://schemas.microsoft.com/office/drawing/2014/main" id="{368FBBCA-B55A-433B-9A9D-88928CE5E7E9}"/>
              </a:ext>
            </a:extLst>
          </p:cNvPr>
          <p:cNvSpPr>
            <a:spLocks noGrp="1"/>
          </p:cNvSpPr>
          <p:nvPr>
            <p:ph type="sldNum" sz="quarter" idx="12"/>
          </p:nvPr>
        </p:nvSpPr>
        <p:spPr/>
        <p:txBody>
          <a:bodyPr/>
          <a:lstStyle/>
          <a:p>
            <a:fld id="{62CD0CA6-4489-4034-8A26-34C7F83CE7EF}" type="slidenum">
              <a:rPr lang="en-US" smtClean="0"/>
              <a:t>24</a:t>
            </a:fld>
            <a:endParaRPr lang="en-US" dirty="0"/>
          </a:p>
        </p:txBody>
      </p:sp>
      <p:pic>
        <p:nvPicPr>
          <p:cNvPr id="4" name="Picture 3">
            <a:extLst>
              <a:ext uri="{FF2B5EF4-FFF2-40B4-BE49-F238E27FC236}">
                <a16:creationId xmlns:a16="http://schemas.microsoft.com/office/drawing/2014/main" id="{E0493918-EB38-47DE-AA3A-931BF1FB15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672228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3E0D-438D-4E80-BCCE-416FE3F67526}"/>
              </a:ext>
            </a:extLst>
          </p:cNvPr>
          <p:cNvSpPr>
            <a:spLocks noGrp="1"/>
          </p:cNvSpPr>
          <p:nvPr>
            <p:ph type="title"/>
          </p:nvPr>
        </p:nvSpPr>
        <p:spPr>
          <a:xfrm>
            <a:off x="521802" y="525798"/>
            <a:ext cx="6546235" cy="454927"/>
          </a:xfrm>
        </p:spPr>
        <p:txBody>
          <a:bodyPr>
            <a:normAutofit fontScale="90000"/>
          </a:bodyPr>
          <a:lstStyle/>
          <a:p>
            <a:pPr algn="ctr"/>
            <a:r>
              <a:rPr lang="en-US" b="1" dirty="0"/>
              <a:t>Final Considerations</a:t>
            </a:r>
          </a:p>
        </p:txBody>
      </p:sp>
      <p:sp>
        <p:nvSpPr>
          <p:cNvPr id="3" name="Content Placeholder 2">
            <a:extLst>
              <a:ext uri="{FF2B5EF4-FFF2-40B4-BE49-F238E27FC236}">
                <a16:creationId xmlns:a16="http://schemas.microsoft.com/office/drawing/2014/main" id="{BAA78C56-6554-4B84-9FA3-98279AB06ED0}"/>
              </a:ext>
            </a:extLst>
          </p:cNvPr>
          <p:cNvSpPr>
            <a:spLocks noGrp="1"/>
          </p:cNvSpPr>
          <p:nvPr>
            <p:ph idx="1"/>
          </p:nvPr>
        </p:nvSpPr>
        <p:spPr>
          <a:xfrm>
            <a:off x="521802" y="1432560"/>
            <a:ext cx="6546235" cy="8353203"/>
          </a:xfrm>
        </p:spPr>
        <p:txBody>
          <a:bodyPr>
            <a:noAutofit/>
          </a:bodyPr>
          <a:lstStyle/>
          <a:p>
            <a:r>
              <a:rPr lang="en-US" sz="1600" dirty="0">
                <a:latin typeface="+mj-lt"/>
              </a:rPr>
              <a:t>Terms of Sale</a:t>
            </a:r>
          </a:p>
          <a:p>
            <a:pPr lvl="1"/>
            <a:r>
              <a:rPr lang="en-US" sz="1600" dirty="0">
                <a:latin typeface="+mj-lt"/>
              </a:rPr>
              <a:t>URBN Importer of Record (Ex-works/FOB)</a:t>
            </a:r>
          </a:p>
          <a:p>
            <a:pPr lvl="2"/>
            <a:r>
              <a:rPr lang="en-US" sz="1600" dirty="0">
                <a:latin typeface="+mj-lt"/>
              </a:rPr>
              <a:t>FOB: Preferred Term: URBN’s network is built for this term.</a:t>
            </a:r>
          </a:p>
          <a:p>
            <a:pPr lvl="2"/>
            <a:r>
              <a:rPr lang="en-US" sz="1600" dirty="0">
                <a:latin typeface="+mj-lt"/>
              </a:rPr>
              <a:t>Ex-works: Additional cost at origin will be incurred. </a:t>
            </a:r>
          </a:p>
          <a:p>
            <a:pPr lvl="1"/>
            <a:r>
              <a:rPr lang="en-US" sz="1600" dirty="0">
                <a:latin typeface="+mj-lt"/>
              </a:rPr>
              <a:t>Vendor Importer of Record (CIF/DAP/DDP)</a:t>
            </a:r>
          </a:p>
          <a:p>
            <a:pPr lvl="2"/>
            <a:r>
              <a:rPr lang="en-US" sz="1600" dirty="0">
                <a:latin typeface="+mj-lt"/>
              </a:rPr>
              <a:t>CIF: Non-Nominated freight forwarder is used. The forwarder may not know to contact our broker and/or local transportation providers.</a:t>
            </a:r>
          </a:p>
          <a:p>
            <a:pPr lvl="2"/>
            <a:r>
              <a:rPr lang="en-US" sz="1600" dirty="0">
                <a:latin typeface="+mj-lt"/>
              </a:rPr>
              <a:t>DAP: Vendor handles all transportation to destination but URBN is responsible customs clearance. The forwarder may not know to contact our broker.</a:t>
            </a:r>
          </a:p>
          <a:p>
            <a:pPr lvl="2"/>
            <a:r>
              <a:rPr lang="en-US" sz="1600" dirty="0">
                <a:latin typeface="+mj-lt"/>
              </a:rPr>
              <a:t>DDP: Preferred term when the vendor is the importer of record.</a:t>
            </a:r>
          </a:p>
          <a:p>
            <a:r>
              <a:rPr lang="en-US" sz="1600" dirty="0">
                <a:latin typeface="+mj-lt"/>
              </a:rPr>
              <a:t>FOB Location</a:t>
            </a:r>
          </a:p>
          <a:p>
            <a:pPr lvl="1"/>
            <a:r>
              <a:rPr lang="en-US" sz="1600" dirty="0">
                <a:latin typeface="+mj-lt"/>
              </a:rPr>
              <a:t>Use TradeStone or Matrix to find approved FOB ports.</a:t>
            </a:r>
          </a:p>
          <a:p>
            <a:pPr lvl="1"/>
            <a:r>
              <a:rPr lang="en-US" sz="1600" dirty="0">
                <a:latin typeface="+mj-lt"/>
              </a:rPr>
              <a:t>Some ports are air or ocean only.</a:t>
            </a:r>
          </a:p>
          <a:p>
            <a:r>
              <a:rPr lang="en-US" sz="1600" dirty="0">
                <a:latin typeface="+mj-lt"/>
              </a:rPr>
              <a:t>Vendor’s Packaging</a:t>
            </a:r>
          </a:p>
          <a:p>
            <a:pPr lvl="1"/>
            <a:r>
              <a:rPr lang="en-US" sz="1600" dirty="0">
                <a:latin typeface="+mj-lt"/>
              </a:rPr>
              <a:t>Find this information as early as possible for better freight cost estimates.</a:t>
            </a:r>
          </a:p>
          <a:p>
            <a:pPr lvl="1"/>
            <a:r>
              <a:rPr lang="en-US" sz="1600" dirty="0">
                <a:latin typeface="+mj-lt"/>
              </a:rPr>
              <a:t>Consider both the total gross weight &amp; volumetric (dim) weight.</a:t>
            </a:r>
          </a:p>
          <a:p>
            <a:pPr lvl="1"/>
            <a:r>
              <a:rPr lang="en-US" sz="1600" dirty="0">
                <a:latin typeface="+mj-lt"/>
              </a:rPr>
              <a:t>For air, the chargeable weight applied will be the higher of the gross vs. dim weight.</a:t>
            </a:r>
          </a:p>
          <a:p>
            <a:pPr lvl="1"/>
            <a:r>
              <a:rPr lang="en-US" sz="1600" dirty="0">
                <a:latin typeface="+mj-lt"/>
              </a:rPr>
              <a:t>The ELC calculator will provide the chargeable weight.</a:t>
            </a:r>
          </a:p>
          <a:p>
            <a:r>
              <a:rPr lang="en-US" sz="1600" dirty="0">
                <a:latin typeface="+mj-lt"/>
              </a:rPr>
              <a:t>PO’s Size and Location May Dictate the Ship Mode</a:t>
            </a:r>
          </a:p>
          <a:p>
            <a:pPr lvl="1"/>
            <a:r>
              <a:rPr lang="en-US" sz="1600" dirty="0">
                <a:latin typeface="+mj-lt"/>
              </a:rPr>
              <a:t>For ocean, large origins usually have opportunity for consolidation with other URBNs to fill full containers, which allows for the cost effective ocean pricing.</a:t>
            </a:r>
          </a:p>
          <a:p>
            <a:pPr lvl="1"/>
            <a:r>
              <a:rPr lang="en-US" sz="1600" dirty="0">
                <a:latin typeface="+mj-lt"/>
              </a:rPr>
              <a:t>Smaller ocean origins may not have a consolidation opportunity and the PO could ship by itself. </a:t>
            </a:r>
          </a:p>
          <a:p>
            <a:pPr lvl="1"/>
            <a:r>
              <a:rPr lang="en-US" sz="1600" dirty="0">
                <a:latin typeface="+mj-lt"/>
              </a:rPr>
              <a:t>If an ocean PO is under 6 CBMs, it would have to ship LCL. This will add at least a week to the overall transit time. The PO will also be subject to minimum charges, which will increase the impact to IMU.</a:t>
            </a:r>
          </a:p>
          <a:p>
            <a:pPr marL="284599" lvl="1" indent="0">
              <a:buNone/>
            </a:pPr>
            <a:endParaRPr lang="en-US" sz="1600" dirty="0">
              <a:latin typeface="+mj-lt"/>
            </a:endParaRPr>
          </a:p>
        </p:txBody>
      </p:sp>
      <p:pic>
        <p:nvPicPr>
          <p:cNvPr id="4" name="Picture 3">
            <a:extLst>
              <a:ext uri="{FF2B5EF4-FFF2-40B4-BE49-F238E27FC236}">
                <a16:creationId xmlns:a16="http://schemas.microsoft.com/office/drawing/2014/main" id="{3AC81543-B36F-47A0-B888-A118772BCE2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245438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25871" y="8691019"/>
            <a:ext cx="6379400"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hlinkClick r:id="rId2" action="ppaction://hlinksldjump"/>
              </a:rPr>
              <a:t>Inbound Transportation Glossary</a:t>
            </a:r>
            <a:r>
              <a:rPr lang="en-US" dirty="0"/>
              <a:t>………………………………….…….</a:t>
            </a:r>
          </a:p>
        </p:txBody>
      </p:sp>
      <p:sp>
        <p:nvSpPr>
          <p:cNvPr id="34" name="Text Box 4"/>
          <p:cNvSpPr txBox="1">
            <a:spLocks/>
          </p:cNvSpPr>
          <p:nvPr/>
        </p:nvSpPr>
        <p:spPr>
          <a:xfrm>
            <a:off x="569238" y="269822"/>
            <a:ext cx="6451362" cy="539646"/>
          </a:xfrm>
          <a:prstGeom prst="rect">
            <a:avLst/>
          </a:prstGeom>
          <a:noFill/>
          <a:ln>
            <a:noFill/>
          </a:ln>
        </p:spPr>
        <p:txBody>
          <a:bodyPr rot="0" spcFirstLastPara="0" vert="horz" wrap="square" lIns="91440" tIns="45720" rIns="91440" bIns="45720" numCol="1" spcCol="0" rtlCol="0" fromWordArt="0" anchor="b" anchorCtr="0" forceAA="0" compatLnSpc="1">
            <a:prstTxWarp prst="textNoShape">
              <a:avLst/>
            </a:prstTxWarp>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algn="ctr">
              <a:lnSpc>
                <a:spcPct val="107000"/>
              </a:lnSpc>
              <a:spcBef>
                <a:spcPts val="0"/>
              </a:spcBef>
              <a:spcAft>
                <a:spcPts val="800"/>
              </a:spcAft>
            </a:pPr>
            <a:r>
              <a:rPr lang="en-US" sz="3200" b="1" cap="small" dirty="0">
                <a:latin typeface="Calibri Light" panose="020F0302020204030204" pitchFamily="34" charset="0"/>
                <a:ea typeface="Calibri" panose="020F0502020204030204" pitchFamily="34" charset="0"/>
                <a:cs typeface="Times New Roman" panose="02020603050405020304" pitchFamily="18" charset="0"/>
              </a:rPr>
              <a:t>Table of Contents</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3" name="Group 32"/>
          <p:cNvGrpSpPr/>
          <p:nvPr/>
        </p:nvGrpSpPr>
        <p:grpSpPr>
          <a:xfrm>
            <a:off x="325871" y="1007543"/>
            <a:ext cx="6379400" cy="7686515"/>
            <a:chOff x="491300" y="1007543"/>
            <a:chExt cx="6838413" cy="7686515"/>
          </a:xfrm>
        </p:grpSpPr>
        <p:sp>
          <p:nvSpPr>
            <p:cNvPr id="6" name="Rectangle 5"/>
            <p:cNvSpPr/>
            <p:nvPr/>
          </p:nvSpPr>
          <p:spPr>
            <a:xfrm>
              <a:off x="491301" y="1007543"/>
              <a:ext cx="6838412" cy="6430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1" numCol="1" spcCol="1270" anchor="ctr" anchorCtr="0">
              <a:noAutofit/>
            </a:bodyPr>
            <a:lstStyle/>
            <a:p>
              <a:pPr lvl="1" defTabSz="800078">
                <a:lnSpc>
                  <a:spcPct val="90000"/>
                </a:lnSpc>
                <a:spcBef>
                  <a:spcPct val="0"/>
                </a:spcBef>
                <a:spcAft>
                  <a:spcPct val="35000"/>
                </a:spcAft>
              </a:pPr>
              <a:r>
                <a:rPr lang="en-US" dirty="0">
                  <a:solidFill>
                    <a:schemeClr val="tx1"/>
                  </a:solidFill>
                  <a:hlinkClick r:id="rId3" action="ppaction://hlinksldjump"/>
                </a:rPr>
                <a:t>Inbound Transportation Team</a:t>
              </a:r>
              <a:r>
                <a:rPr lang="en-US" dirty="0">
                  <a:solidFill>
                    <a:schemeClr val="tx1"/>
                  </a:solidFill>
                </a:rPr>
                <a:t>.…………………………………………….</a:t>
              </a:r>
            </a:p>
          </p:txBody>
        </p:sp>
        <p:sp>
          <p:nvSpPr>
            <p:cNvPr id="8" name="Rectangle 7"/>
            <p:cNvSpPr/>
            <p:nvPr/>
          </p:nvSpPr>
          <p:spPr>
            <a:xfrm>
              <a:off x="491301" y="1647834"/>
              <a:ext cx="6838412"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0" rIns="0" bIns="68581" numCol="1" spcCol="1270" anchor="ctr" anchorCtr="0">
              <a:noAutofit/>
            </a:bodyPr>
            <a:lstStyle/>
            <a:p>
              <a:pPr lvl="1" defTabSz="800078">
                <a:lnSpc>
                  <a:spcPct val="90000"/>
                </a:lnSpc>
                <a:spcBef>
                  <a:spcPct val="0"/>
                </a:spcBef>
                <a:spcAft>
                  <a:spcPct val="35000"/>
                </a:spcAft>
              </a:pPr>
              <a:r>
                <a:rPr lang="en-US" dirty="0">
                  <a:solidFill>
                    <a:schemeClr val="tx1"/>
                  </a:solidFill>
                  <a:hlinkClick r:id="rId4" action="ppaction://hlinksldjump"/>
                </a:rPr>
                <a:t>Inbound Transportation Merchandise Flow</a:t>
              </a:r>
              <a:r>
                <a:rPr lang="en-US" dirty="0">
                  <a:solidFill>
                    <a:schemeClr val="tx1"/>
                  </a:solidFill>
                </a:rPr>
                <a:t>……..…………………. </a:t>
              </a:r>
            </a:p>
          </p:txBody>
        </p:sp>
        <p:sp>
          <p:nvSpPr>
            <p:cNvPr id="10" name="Rectangle 9"/>
            <p:cNvSpPr/>
            <p:nvPr/>
          </p:nvSpPr>
          <p:spPr>
            <a:xfrm>
              <a:off x="491301" y="2288123"/>
              <a:ext cx="6838412"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0" rIns="0" bIns="68581" numCol="1" spcCol="1270" anchor="ctr" anchorCtr="0">
              <a:noAutofit/>
            </a:bodyPr>
            <a:lstStyle/>
            <a:p>
              <a:pPr lvl="1" defTabSz="800078">
                <a:lnSpc>
                  <a:spcPct val="90000"/>
                </a:lnSpc>
                <a:spcBef>
                  <a:spcPct val="0"/>
                </a:spcBef>
                <a:spcAft>
                  <a:spcPct val="35000"/>
                </a:spcAft>
              </a:pPr>
              <a:r>
                <a:rPr lang="en-US" dirty="0">
                  <a:solidFill>
                    <a:schemeClr val="tx1"/>
                  </a:solidFill>
                  <a:hlinkClick r:id="rId5" action="ppaction://hlinksldjump"/>
                </a:rPr>
                <a:t>Air Inbound Transportation Network</a:t>
              </a:r>
              <a:r>
                <a:rPr lang="en-US" dirty="0">
                  <a:solidFill>
                    <a:schemeClr val="tx1"/>
                  </a:solidFill>
                </a:rPr>
                <a:t>…………………………………..</a:t>
              </a:r>
            </a:p>
          </p:txBody>
        </p:sp>
        <p:sp>
          <p:nvSpPr>
            <p:cNvPr id="12" name="Rectangle 11"/>
            <p:cNvSpPr/>
            <p:nvPr/>
          </p:nvSpPr>
          <p:spPr>
            <a:xfrm>
              <a:off x="491301" y="2928413"/>
              <a:ext cx="6838412"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6" action="ppaction://hlinksldjump"/>
                </a:rPr>
                <a:t>Ocean Inbound Transportation Network</a:t>
              </a:r>
              <a:r>
                <a:rPr lang="en-US" dirty="0">
                  <a:solidFill>
                    <a:schemeClr val="tx1"/>
                  </a:solidFill>
                </a:rPr>
                <a:t>……………………………</a:t>
              </a:r>
            </a:p>
          </p:txBody>
        </p:sp>
        <p:sp>
          <p:nvSpPr>
            <p:cNvPr id="14" name="Rectangle 13"/>
            <p:cNvSpPr/>
            <p:nvPr/>
          </p:nvSpPr>
          <p:spPr>
            <a:xfrm>
              <a:off x="491301" y="3568703"/>
              <a:ext cx="6838412"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7" action="ppaction://hlinksldjump"/>
                </a:rPr>
                <a:t>PO Tracking &amp; TradeStone Comments</a:t>
              </a:r>
              <a:r>
                <a:rPr lang="en-US" dirty="0">
                  <a:solidFill>
                    <a:schemeClr val="tx1"/>
                  </a:solidFill>
                </a:rPr>
                <a:t>……………………..............</a:t>
              </a:r>
            </a:p>
          </p:txBody>
        </p:sp>
        <p:sp>
          <p:nvSpPr>
            <p:cNvPr id="16" name="Rectangle 15"/>
            <p:cNvSpPr/>
            <p:nvPr/>
          </p:nvSpPr>
          <p:spPr>
            <a:xfrm>
              <a:off x="491301" y="4208992"/>
              <a:ext cx="6838412"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8" action="ppaction://hlinksldjump"/>
                </a:rPr>
                <a:t>Inbound Transportation – Air</a:t>
              </a:r>
              <a:r>
                <a:rPr lang="en-US" dirty="0">
                  <a:solidFill>
                    <a:schemeClr val="tx1"/>
                  </a:solidFill>
                </a:rPr>
                <a:t>……………………………………….……..</a:t>
              </a:r>
            </a:p>
          </p:txBody>
        </p:sp>
        <p:sp>
          <p:nvSpPr>
            <p:cNvPr id="18" name="Rectangle 17"/>
            <p:cNvSpPr/>
            <p:nvPr/>
          </p:nvSpPr>
          <p:spPr>
            <a:xfrm>
              <a:off x="491301" y="4849282"/>
              <a:ext cx="6838412"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9" action="ppaction://hlinksldjump"/>
                </a:rPr>
                <a:t>Inbound Transportation – Ocean</a:t>
              </a:r>
              <a:r>
                <a:rPr lang="en-US" dirty="0">
                  <a:solidFill>
                    <a:schemeClr val="tx1"/>
                  </a:solidFill>
                </a:rPr>
                <a:t>………………………..............…..</a:t>
              </a:r>
            </a:p>
          </p:txBody>
        </p:sp>
        <p:sp>
          <p:nvSpPr>
            <p:cNvPr id="20" name="Rectangle 19"/>
            <p:cNvSpPr/>
            <p:nvPr/>
          </p:nvSpPr>
          <p:spPr>
            <a:xfrm>
              <a:off x="491301" y="5489572"/>
              <a:ext cx="6838412"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10" action="ppaction://hlinksldjump"/>
                </a:rPr>
                <a:t>Transportation Cost Synopsis</a:t>
              </a:r>
              <a:r>
                <a:rPr lang="en-US" dirty="0">
                  <a:solidFill>
                    <a:schemeClr val="tx1"/>
                  </a:solidFill>
                </a:rPr>
                <a:t>……………………………………….……..</a:t>
              </a:r>
            </a:p>
          </p:txBody>
        </p:sp>
        <p:sp>
          <p:nvSpPr>
            <p:cNvPr id="22" name="Rectangle 21"/>
            <p:cNvSpPr/>
            <p:nvPr/>
          </p:nvSpPr>
          <p:spPr>
            <a:xfrm>
              <a:off x="491300" y="6129861"/>
              <a:ext cx="6838413"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11" action="ppaction://hlinksldjump"/>
                </a:rPr>
                <a:t>Incoterms Breakdown</a:t>
              </a:r>
              <a:r>
                <a:rPr lang="en-US" dirty="0">
                  <a:solidFill>
                    <a:schemeClr val="tx1"/>
                  </a:solidFill>
                </a:rPr>
                <a:t>……………………………………………….………..</a:t>
              </a:r>
            </a:p>
          </p:txBody>
        </p:sp>
        <p:sp>
          <p:nvSpPr>
            <p:cNvPr id="24" name="Rectangle 23"/>
            <p:cNvSpPr/>
            <p:nvPr/>
          </p:nvSpPr>
          <p:spPr>
            <a:xfrm>
              <a:off x="491300" y="6770151"/>
              <a:ext cx="6838413"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11" action="ppaction://hlinksldjump"/>
                </a:rPr>
                <a:t>Buyer’s Checklist</a:t>
              </a:r>
              <a:r>
                <a:rPr lang="en-US" dirty="0">
                  <a:solidFill>
                    <a:schemeClr val="tx1"/>
                  </a:solidFill>
                </a:rPr>
                <a:t>……………………………………………………….………..</a:t>
              </a:r>
            </a:p>
          </p:txBody>
        </p:sp>
        <p:sp>
          <p:nvSpPr>
            <p:cNvPr id="26" name="Rectangle 25"/>
            <p:cNvSpPr/>
            <p:nvPr/>
          </p:nvSpPr>
          <p:spPr>
            <a:xfrm>
              <a:off x="491300" y="7410440"/>
              <a:ext cx="6838413"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2" action="ppaction://hlinksldjump"/>
                </a:rPr>
                <a:t>Frequently Asked Questions</a:t>
              </a:r>
              <a:r>
                <a:rPr lang="en-US" dirty="0">
                  <a:solidFill>
                    <a:schemeClr val="tx1"/>
                  </a:solidFill>
                </a:rPr>
                <a:t>………………………………….…………….</a:t>
              </a:r>
            </a:p>
          </p:txBody>
        </p:sp>
        <p:sp>
          <p:nvSpPr>
            <p:cNvPr id="28" name="Rectangle 27"/>
            <p:cNvSpPr/>
            <p:nvPr/>
          </p:nvSpPr>
          <p:spPr>
            <a:xfrm>
              <a:off x="491300" y="8050987"/>
              <a:ext cx="6838413"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75264" tIns="68581" rIns="0" bIns="68580" numCol="1" spcCol="1270" anchor="ctr" anchorCtr="0">
              <a:noAutofit/>
            </a:bodyPr>
            <a:lstStyle/>
            <a:p>
              <a:pPr lvl="1" defTabSz="800078">
                <a:lnSpc>
                  <a:spcPct val="90000"/>
                </a:lnSpc>
                <a:spcBef>
                  <a:spcPct val="0"/>
                </a:spcBef>
                <a:spcAft>
                  <a:spcPct val="35000"/>
                </a:spcAft>
              </a:pPr>
              <a:r>
                <a:rPr lang="en-US" dirty="0">
                  <a:solidFill>
                    <a:schemeClr val="tx1"/>
                  </a:solidFill>
                  <a:hlinkClick r:id="rId12" action="ppaction://hlinksldjump"/>
                </a:rPr>
                <a:t>Additional Resources</a:t>
              </a:r>
              <a:r>
                <a:rPr lang="en-US" dirty="0">
                  <a:solidFill>
                    <a:schemeClr val="tx1"/>
                  </a:solidFill>
                </a:rPr>
                <a:t>……………………………………………………….….</a:t>
              </a:r>
            </a:p>
          </p:txBody>
        </p:sp>
      </p:grpSp>
      <p:sp>
        <p:nvSpPr>
          <p:cNvPr id="7" name="Oval 6"/>
          <p:cNvSpPr/>
          <p:nvPr/>
        </p:nvSpPr>
        <p:spPr>
          <a:xfrm>
            <a:off x="519644" y="1052545"/>
            <a:ext cx="548640" cy="548641"/>
          </a:xfrm>
          <a:prstGeom prst="ellipse">
            <a:avLst/>
          </a:prstGeom>
          <a:blipFill rotWithShape="1">
            <a:blip r:embed="rId13"/>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Oval 8"/>
          <p:cNvSpPr/>
          <p:nvPr/>
        </p:nvSpPr>
        <p:spPr>
          <a:xfrm>
            <a:off x="519644" y="1692984"/>
            <a:ext cx="548640" cy="548641"/>
          </a:xfrm>
          <a:prstGeom prst="ellipse">
            <a:avLst/>
          </a:prstGeom>
          <a:blipFill>
            <a:blip r:embed="rId14"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p:cNvSpPr/>
          <p:nvPr/>
        </p:nvSpPr>
        <p:spPr>
          <a:xfrm>
            <a:off x="519644" y="2301212"/>
            <a:ext cx="548640" cy="548641"/>
          </a:xfrm>
          <a:prstGeom prst="ellipse">
            <a:avLst/>
          </a:prstGeom>
          <a:blipFill>
            <a:blip r:embed="rId15"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Oval 14"/>
          <p:cNvSpPr/>
          <p:nvPr/>
        </p:nvSpPr>
        <p:spPr>
          <a:xfrm>
            <a:off x="519644" y="3614303"/>
            <a:ext cx="548640" cy="548641"/>
          </a:xfrm>
          <a:prstGeom prst="ellipse">
            <a:avLst/>
          </a:prstGeom>
          <a:blipFill>
            <a:blip r:embed="rId16"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Oval 16"/>
          <p:cNvSpPr/>
          <p:nvPr/>
        </p:nvSpPr>
        <p:spPr>
          <a:xfrm>
            <a:off x="519644" y="4254741"/>
            <a:ext cx="548640" cy="548641"/>
          </a:xfrm>
          <a:prstGeom prst="ellipse">
            <a:avLst/>
          </a:prstGeom>
          <a:blipFill>
            <a:blip r:embed="rId17"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Oval 18"/>
          <p:cNvSpPr/>
          <p:nvPr/>
        </p:nvSpPr>
        <p:spPr>
          <a:xfrm>
            <a:off x="519644" y="4895180"/>
            <a:ext cx="548640" cy="548641"/>
          </a:xfrm>
          <a:prstGeom prst="ellipse">
            <a:avLst/>
          </a:prstGeom>
          <a:blipFill>
            <a:blip r:embed="rId18"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Oval 20"/>
          <p:cNvSpPr/>
          <p:nvPr/>
        </p:nvSpPr>
        <p:spPr>
          <a:xfrm>
            <a:off x="519644" y="5535619"/>
            <a:ext cx="548640" cy="548641"/>
          </a:xfrm>
          <a:prstGeom prst="ellipse">
            <a:avLst/>
          </a:prstGeom>
          <a:blipFill>
            <a:blip r:embed="rId19"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Oval 24"/>
          <p:cNvSpPr/>
          <p:nvPr/>
        </p:nvSpPr>
        <p:spPr>
          <a:xfrm>
            <a:off x="519644" y="7470278"/>
            <a:ext cx="548640" cy="548641"/>
          </a:xfrm>
          <a:prstGeom prst="ellipse">
            <a:avLst/>
          </a:prstGeom>
          <a:blipFill>
            <a:blip r:embed="rId20"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Oval 28"/>
          <p:cNvSpPr/>
          <p:nvPr/>
        </p:nvSpPr>
        <p:spPr>
          <a:xfrm>
            <a:off x="519644" y="8110566"/>
            <a:ext cx="548640" cy="548641"/>
          </a:xfrm>
          <a:prstGeom prst="ellipse">
            <a:avLst/>
          </a:prstGeom>
          <a:blipFill>
            <a:blip r:embed="rId21"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Oval 29"/>
          <p:cNvSpPr/>
          <p:nvPr/>
        </p:nvSpPr>
        <p:spPr>
          <a:xfrm>
            <a:off x="519644" y="2973863"/>
            <a:ext cx="548640" cy="548641"/>
          </a:xfrm>
          <a:prstGeom prst="ellipse">
            <a:avLst/>
          </a:prstGeom>
          <a:blipFill>
            <a:blip r:embed="rId15"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4" name="Rectangle 63"/>
          <p:cNvSpPr/>
          <p:nvPr/>
        </p:nvSpPr>
        <p:spPr>
          <a:xfrm>
            <a:off x="6705271" y="1007543"/>
            <a:ext cx="558697" cy="6430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1" numCol="1" spcCol="1270" anchor="ctr" anchorCtr="0">
            <a:noAutofit/>
          </a:bodyPr>
          <a:lstStyle/>
          <a:p>
            <a:pPr defTabSz="800078">
              <a:lnSpc>
                <a:spcPct val="90000"/>
              </a:lnSpc>
              <a:spcBef>
                <a:spcPct val="0"/>
              </a:spcBef>
              <a:spcAft>
                <a:spcPct val="35000"/>
              </a:spcAft>
            </a:pPr>
            <a:r>
              <a:rPr lang="en-US" dirty="0">
                <a:solidFill>
                  <a:schemeClr val="tx1"/>
                </a:solidFill>
              </a:rPr>
              <a:t>4</a:t>
            </a:r>
          </a:p>
        </p:txBody>
      </p:sp>
      <p:sp>
        <p:nvSpPr>
          <p:cNvPr id="65" name="Rectangle 64"/>
          <p:cNvSpPr/>
          <p:nvPr/>
        </p:nvSpPr>
        <p:spPr>
          <a:xfrm>
            <a:off x="6705271" y="1647834"/>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0" rIns="0" bIns="68581" numCol="1" spcCol="1270" anchor="ctr" anchorCtr="0">
            <a:noAutofit/>
          </a:bodyPr>
          <a:lstStyle/>
          <a:p>
            <a:pPr defTabSz="800078">
              <a:lnSpc>
                <a:spcPct val="90000"/>
              </a:lnSpc>
              <a:spcBef>
                <a:spcPct val="0"/>
              </a:spcBef>
              <a:spcAft>
                <a:spcPct val="35000"/>
              </a:spcAft>
            </a:pPr>
            <a:r>
              <a:rPr lang="en-US" dirty="0">
                <a:solidFill>
                  <a:schemeClr val="tx1"/>
                </a:solidFill>
              </a:rPr>
              <a:t>5</a:t>
            </a:r>
          </a:p>
        </p:txBody>
      </p:sp>
      <p:sp>
        <p:nvSpPr>
          <p:cNvPr id="66" name="Rectangle 65"/>
          <p:cNvSpPr/>
          <p:nvPr/>
        </p:nvSpPr>
        <p:spPr>
          <a:xfrm>
            <a:off x="6705271" y="2288124"/>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0" rIns="0" bIns="68581" numCol="1" spcCol="1270" anchor="ctr" anchorCtr="0">
            <a:noAutofit/>
          </a:bodyPr>
          <a:lstStyle/>
          <a:p>
            <a:pPr defTabSz="800078">
              <a:lnSpc>
                <a:spcPct val="90000"/>
              </a:lnSpc>
              <a:spcBef>
                <a:spcPct val="0"/>
              </a:spcBef>
              <a:spcAft>
                <a:spcPct val="35000"/>
              </a:spcAft>
            </a:pPr>
            <a:r>
              <a:rPr lang="en-US" dirty="0">
                <a:solidFill>
                  <a:schemeClr val="tx1"/>
                </a:solidFill>
              </a:rPr>
              <a:t>6</a:t>
            </a:r>
          </a:p>
        </p:txBody>
      </p:sp>
      <p:sp>
        <p:nvSpPr>
          <p:cNvPr id="67" name="Rectangle 66"/>
          <p:cNvSpPr/>
          <p:nvPr/>
        </p:nvSpPr>
        <p:spPr>
          <a:xfrm>
            <a:off x="6705271" y="2928414"/>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7</a:t>
            </a:r>
          </a:p>
        </p:txBody>
      </p:sp>
      <p:sp>
        <p:nvSpPr>
          <p:cNvPr id="68" name="Rectangle 67"/>
          <p:cNvSpPr/>
          <p:nvPr/>
        </p:nvSpPr>
        <p:spPr>
          <a:xfrm>
            <a:off x="6705271" y="3568704"/>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10</a:t>
            </a:r>
          </a:p>
        </p:txBody>
      </p:sp>
      <p:sp>
        <p:nvSpPr>
          <p:cNvPr id="69" name="Rectangle 68"/>
          <p:cNvSpPr/>
          <p:nvPr/>
        </p:nvSpPr>
        <p:spPr>
          <a:xfrm>
            <a:off x="6705271" y="4208993"/>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15</a:t>
            </a:r>
          </a:p>
        </p:txBody>
      </p:sp>
      <p:sp>
        <p:nvSpPr>
          <p:cNvPr id="70" name="Rectangle 69"/>
          <p:cNvSpPr/>
          <p:nvPr/>
        </p:nvSpPr>
        <p:spPr>
          <a:xfrm>
            <a:off x="6705271" y="4849283"/>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17</a:t>
            </a:r>
          </a:p>
        </p:txBody>
      </p:sp>
      <p:sp>
        <p:nvSpPr>
          <p:cNvPr id="71" name="Rectangle 70"/>
          <p:cNvSpPr/>
          <p:nvPr/>
        </p:nvSpPr>
        <p:spPr>
          <a:xfrm>
            <a:off x="6705271" y="5489573"/>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18</a:t>
            </a:r>
          </a:p>
        </p:txBody>
      </p:sp>
      <p:sp>
        <p:nvSpPr>
          <p:cNvPr id="72" name="Rectangle 71"/>
          <p:cNvSpPr/>
          <p:nvPr/>
        </p:nvSpPr>
        <p:spPr>
          <a:xfrm>
            <a:off x="6705271" y="6129862"/>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19</a:t>
            </a:r>
          </a:p>
        </p:txBody>
      </p:sp>
      <p:sp>
        <p:nvSpPr>
          <p:cNvPr id="73" name="Rectangle 72"/>
          <p:cNvSpPr/>
          <p:nvPr/>
        </p:nvSpPr>
        <p:spPr>
          <a:xfrm>
            <a:off x="6672614" y="6770152"/>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20</a:t>
            </a:r>
          </a:p>
        </p:txBody>
      </p:sp>
      <p:sp>
        <p:nvSpPr>
          <p:cNvPr id="74" name="Rectangle 73"/>
          <p:cNvSpPr/>
          <p:nvPr/>
        </p:nvSpPr>
        <p:spPr>
          <a:xfrm>
            <a:off x="6688943" y="7410441"/>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21</a:t>
            </a:r>
          </a:p>
        </p:txBody>
      </p:sp>
      <p:sp>
        <p:nvSpPr>
          <p:cNvPr id="75" name="Rectangle 74"/>
          <p:cNvSpPr/>
          <p:nvPr/>
        </p:nvSpPr>
        <p:spPr>
          <a:xfrm>
            <a:off x="6688942" y="8050987"/>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22</a:t>
            </a:r>
          </a:p>
        </p:txBody>
      </p:sp>
      <p:sp>
        <p:nvSpPr>
          <p:cNvPr id="45" name="Oval 44"/>
          <p:cNvSpPr/>
          <p:nvPr/>
        </p:nvSpPr>
        <p:spPr>
          <a:xfrm>
            <a:off x="535973" y="8768154"/>
            <a:ext cx="548640" cy="548641"/>
          </a:xfrm>
          <a:prstGeom prst="ellipse">
            <a:avLst/>
          </a:prstGeom>
          <a:blipFill>
            <a:blip r:embed="rId22"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9" name="Oval 48"/>
          <p:cNvSpPr/>
          <p:nvPr/>
        </p:nvSpPr>
        <p:spPr>
          <a:xfrm>
            <a:off x="519644" y="6818386"/>
            <a:ext cx="548640" cy="548641"/>
          </a:xfrm>
          <a:prstGeom prst="ellipse">
            <a:avLst/>
          </a:prstGeom>
          <a:blipFill>
            <a:blip r:embed="rId23" cstate="print">
              <a:extLst>
                <a:ext uri="{28A0092B-C50C-407E-A947-70E740481C1C}">
                  <a14:useLocalDpi xmlns:a14="http://schemas.microsoft.com/office/drawing/2010/main" val="0"/>
                </a:ext>
              </a:extLst>
            </a:blip>
            <a:srcRect/>
            <a:stretch>
              <a:fillRect/>
            </a:stretch>
          </a:blipFill>
          <a:ln w="12700">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1" name="Oval 50"/>
          <p:cNvSpPr/>
          <p:nvPr/>
        </p:nvSpPr>
        <p:spPr>
          <a:xfrm>
            <a:off x="501994" y="6189699"/>
            <a:ext cx="566291" cy="566291"/>
          </a:xfrm>
          <a:prstGeom prst="ellipse">
            <a:avLst/>
          </a:prstGeom>
          <a:blipFill rotWithShape="1">
            <a:blip r:embed="rId24"/>
            <a:stretch>
              <a:fillRect/>
            </a:stretch>
          </a:blipFill>
          <a:ln>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2" name="Rectangle 51"/>
          <p:cNvSpPr/>
          <p:nvPr/>
        </p:nvSpPr>
        <p:spPr>
          <a:xfrm>
            <a:off x="6692264" y="8691019"/>
            <a:ext cx="558697" cy="643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0" tIns="68581" rIns="0" bIns="68580" numCol="1" spcCol="1270" anchor="ctr" anchorCtr="0">
            <a:noAutofit/>
          </a:bodyPr>
          <a:lstStyle/>
          <a:p>
            <a:pPr defTabSz="800078">
              <a:lnSpc>
                <a:spcPct val="90000"/>
              </a:lnSpc>
              <a:spcBef>
                <a:spcPct val="0"/>
              </a:spcBef>
              <a:spcAft>
                <a:spcPct val="35000"/>
              </a:spcAft>
            </a:pPr>
            <a:r>
              <a:rPr lang="en-US" dirty="0">
                <a:solidFill>
                  <a:schemeClr val="tx1"/>
                </a:solidFill>
              </a:rPr>
              <a:t>23</a:t>
            </a:r>
          </a:p>
        </p:txBody>
      </p:sp>
      <p:sp>
        <p:nvSpPr>
          <p:cNvPr id="3" name="Slide Number Placeholder 2">
            <a:extLst>
              <a:ext uri="{FF2B5EF4-FFF2-40B4-BE49-F238E27FC236}">
                <a16:creationId xmlns:a16="http://schemas.microsoft.com/office/drawing/2014/main" id="{AF01B897-2C52-44B8-9B4D-77E4AA30E101}"/>
              </a:ext>
            </a:extLst>
          </p:cNvPr>
          <p:cNvSpPr>
            <a:spLocks noGrp="1"/>
          </p:cNvSpPr>
          <p:nvPr>
            <p:ph type="sldNum" sz="quarter" idx="12"/>
          </p:nvPr>
        </p:nvSpPr>
        <p:spPr/>
        <p:txBody>
          <a:bodyPr/>
          <a:lstStyle/>
          <a:p>
            <a:fld id="{62CD0CA6-4489-4034-8A26-34C7F83CE7EF}" type="slidenum">
              <a:rPr lang="en-US" smtClean="0"/>
              <a:t>3</a:t>
            </a:fld>
            <a:endParaRPr lang="en-US" dirty="0"/>
          </a:p>
        </p:txBody>
      </p:sp>
      <p:pic>
        <p:nvPicPr>
          <p:cNvPr id="44" name="Picture 43">
            <a:extLst>
              <a:ext uri="{FF2B5EF4-FFF2-40B4-BE49-F238E27FC236}">
                <a16:creationId xmlns:a16="http://schemas.microsoft.com/office/drawing/2014/main" id="{A378C785-6670-4983-869C-E02ABEB9AC37}"/>
              </a:ext>
            </a:extLst>
          </p:cNvPr>
          <p:cNvPicPr/>
          <p:nvPr/>
        </p:nvPicPr>
        <p:blipFill>
          <a:blip r:embed="rId25">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231336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02" y="336551"/>
            <a:ext cx="6546235" cy="450540"/>
          </a:xfrm>
        </p:spPr>
        <p:txBody>
          <a:bodyPr anchor="t">
            <a:noAutofit/>
          </a:bodyPr>
          <a:lstStyle/>
          <a:p>
            <a:pPr algn="ctr"/>
            <a:r>
              <a:rPr lang="en-US" sz="3200" b="1" cap="small" dirty="0">
                <a:ea typeface="Calibri" panose="020F0502020204030204" pitchFamily="34" charset="0"/>
                <a:cs typeface="Times New Roman" panose="02020603050405020304" pitchFamily="18" charset="0"/>
              </a:rPr>
              <a:t>Inbound transportation Team</a:t>
            </a:r>
            <a:endParaRPr lang="en-US" sz="32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6270694"/>
              </p:ext>
            </p:extLst>
          </p:nvPr>
        </p:nvGraphicFramePr>
        <p:xfrm>
          <a:off x="333847" y="728626"/>
          <a:ext cx="6546234" cy="8246932"/>
        </p:xfrm>
        <a:graphic>
          <a:graphicData uri="http://schemas.openxmlformats.org/drawingml/2006/table">
            <a:tbl>
              <a:tblPr firstRow="1" firstCol="1" bandRow="1">
                <a:tableStyleId>{BC89EF96-8CEA-46FF-86C4-4CE0E7609802}</a:tableStyleId>
              </a:tblPr>
              <a:tblGrid>
                <a:gridCol w="1396242">
                  <a:extLst>
                    <a:ext uri="{9D8B030D-6E8A-4147-A177-3AD203B41FA5}">
                      <a16:colId xmlns:a16="http://schemas.microsoft.com/office/drawing/2014/main" val="2137633349"/>
                    </a:ext>
                  </a:extLst>
                </a:gridCol>
                <a:gridCol w="2647402">
                  <a:extLst>
                    <a:ext uri="{9D8B030D-6E8A-4147-A177-3AD203B41FA5}">
                      <a16:colId xmlns:a16="http://schemas.microsoft.com/office/drawing/2014/main" val="671671254"/>
                    </a:ext>
                  </a:extLst>
                </a:gridCol>
                <a:gridCol w="2502590">
                  <a:extLst>
                    <a:ext uri="{9D8B030D-6E8A-4147-A177-3AD203B41FA5}">
                      <a16:colId xmlns:a16="http://schemas.microsoft.com/office/drawing/2014/main" val="932425779"/>
                    </a:ext>
                  </a:extLst>
                </a:gridCol>
              </a:tblGrid>
              <a:tr h="1290483">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300" b="1" dirty="0">
                          <a:effectLst/>
                        </a:rPr>
                        <a:t>Elton Poisler</a:t>
                      </a:r>
                      <a:endParaRPr lang="en-US" sz="900" b="1" dirty="0">
                        <a:effectLst/>
                      </a:endParaRPr>
                    </a:p>
                    <a:p>
                      <a:pPr marL="0" marR="0" algn="ctr">
                        <a:lnSpc>
                          <a:spcPct val="107000"/>
                        </a:lnSpc>
                        <a:spcBef>
                          <a:spcPts val="0"/>
                        </a:spcBef>
                        <a:spcAft>
                          <a:spcPts val="0"/>
                        </a:spcAft>
                      </a:pPr>
                      <a:r>
                        <a:rPr lang="en-US" sz="1100" b="0" dirty="0">
                          <a:effectLst/>
                        </a:rPr>
                        <a:t>Director, Global Logistics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b="1" dirty="0">
                          <a:effectLst/>
                        </a:rPr>
                        <a:t>Email: </a:t>
                      </a:r>
                      <a:r>
                        <a:rPr lang="en-US" sz="1100" b="0" dirty="0">
                          <a:effectLst/>
                          <a:hlinkClick r:id="rId2"/>
                        </a:rPr>
                        <a:t>epoisler@urbn.com</a:t>
                      </a:r>
                      <a:endParaRPr lang="en-US" sz="1100" b="0" dirty="0">
                        <a:effectLst/>
                      </a:endParaRPr>
                    </a:p>
                    <a:p>
                      <a:pPr marL="0" marR="0">
                        <a:lnSpc>
                          <a:spcPct val="107000"/>
                        </a:lnSpc>
                        <a:spcBef>
                          <a:spcPts val="0"/>
                        </a:spcBef>
                        <a:spcAft>
                          <a:spcPts val="0"/>
                        </a:spcAft>
                      </a:pPr>
                      <a:r>
                        <a:rPr lang="en-US" sz="1100" b="1" dirty="0">
                          <a:effectLst/>
                        </a:rPr>
                        <a:t>Phone: </a:t>
                      </a:r>
                      <a:r>
                        <a:rPr lang="en-US" sz="1100" b="0" dirty="0">
                          <a:effectLst/>
                        </a:rPr>
                        <a:t>x5678</a:t>
                      </a:r>
                      <a:endParaRPr lang="en-US" sz="900" b="0" dirty="0">
                        <a:effectLst/>
                      </a:endParaRPr>
                    </a:p>
                  </a:txBody>
                  <a:tcPr marL="54289" marR="54289"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2356277"/>
                  </a:ext>
                </a:extLst>
              </a:tr>
              <a:tr h="1290483">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300" b="1" dirty="0">
                          <a:effectLst/>
                        </a:rPr>
                        <a:t>Lasheka Mitchell</a:t>
                      </a:r>
                      <a:endParaRPr lang="en-US" sz="900" b="1" dirty="0">
                        <a:effectLst/>
                      </a:endParaRPr>
                    </a:p>
                    <a:p>
                      <a:pPr marL="0" marR="0" algn="ctr">
                        <a:lnSpc>
                          <a:spcPct val="107000"/>
                        </a:lnSpc>
                        <a:spcBef>
                          <a:spcPts val="0"/>
                        </a:spcBef>
                        <a:spcAft>
                          <a:spcPts val="0"/>
                        </a:spcAft>
                      </a:pPr>
                      <a:r>
                        <a:rPr lang="en-US" sz="1100" b="0" dirty="0">
                          <a:effectLst/>
                        </a:rPr>
                        <a:t>Sr. Import Transportation Specialist</a:t>
                      </a:r>
                      <a:endParaRPr lang="en-US" sz="900" b="0" dirty="0">
                        <a:effectLst/>
                      </a:endParaRPr>
                    </a:p>
                    <a:p>
                      <a:pPr marL="0" marR="0" algn="ctr">
                        <a:lnSpc>
                          <a:spcPct val="107000"/>
                        </a:lnSpc>
                        <a:spcBef>
                          <a:spcPts val="0"/>
                        </a:spcBef>
                        <a:spcAft>
                          <a:spcPts val="0"/>
                        </a:spcAft>
                      </a:pPr>
                      <a:r>
                        <a:rPr lang="en-US" sz="1100" b="0" dirty="0">
                          <a:effectLst/>
                        </a:rPr>
                        <a:t>Category Management, Ocean</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07000"/>
                        </a:lnSpc>
                        <a:spcBef>
                          <a:spcPts val="0"/>
                        </a:spcBef>
                        <a:spcAft>
                          <a:spcPts val="0"/>
                        </a:spcAft>
                      </a:pPr>
                      <a:r>
                        <a:rPr lang="en-US" sz="1100" b="1" dirty="0">
                          <a:effectLst/>
                        </a:rPr>
                        <a:t>Email: </a:t>
                      </a:r>
                      <a:r>
                        <a:rPr lang="en-US" sz="1100" b="0" dirty="0">
                          <a:effectLst/>
                          <a:hlinkClick r:id="rId3"/>
                        </a:rPr>
                        <a:t>lmitchell@urbn.com</a:t>
                      </a:r>
                      <a:endParaRPr lang="en-US" sz="1100" b="0" dirty="0">
                        <a:effectLst/>
                      </a:endParaRPr>
                    </a:p>
                    <a:p>
                      <a:pPr marL="0" marR="0">
                        <a:lnSpc>
                          <a:spcPct val="107000"/>
                        </a:lnSpc>
                        <a:spcBef>
                          <a:spcPts val="0"/>
                        </a:spcBef>
                        <a:spcAft>
                          <a:spcPts val="0"/>
                        </a:spcAft>
                      </a:pPr>
                      <a:r>
                        <a:rPr lang="en-US" sz="1100" b="1" dirty="0">
                          <a:effectLst/>
                        </a:rPr>
                        <a:t>Phone: </a:t>
                      </a:r>
                      <a:r>
                        <a:rPr lang="en-US" sz="1100" b="0" dirty="0">
                          <a:effectLst/>
                        </a:rPr>
                        <a:t>x4817</a:t>
                      </a:r>
                      <a:endParaRPr lang="en-US" sz="900" b="1" dirty="0">
                        <a:effectLst/>
                      </a:endParaRPr>
                    </a:p>
                    <a:p>
                      <a:pPr marL="0" marR="0">
                        <a:lnSpc>
                          <a:spcPct val="107000"/>
                        </a:lnSpc>
                        <a:spcBef>
                          <a:spcPts val="0"/>
                        </a:spcBef>
                        <a:spcAft>
                          <a:spcPts val="0"/>
                        </a:spcAft>
                      </a:pPr>
                      <a:r>
                        <a:rPr lang="en-US" sz="1100" b="1" dirty="0">
                          <a:effectLst/>
                        </a:rPr>
                        <a:t>Responsibilities: </a:t>
                      </a:r>
                      <a:r>
                        <a:rPr lang="en-US" sz="1100" b="0" dirty="0">
                          <a:effectLst/>
                        </a:rPr>
                        <a:t>Manages Ocean Bookings &amp; Ocean Transportation from the FOB origin port to the port of arrival in the US.</a:t>
                      </a:r>
                    </a:p>
                    <a:p>
                      <a:pPr marL="0" marR="0">
                        <a:lnSpc>
                          <a:spcPct val="107000"/>
                        </a:lnSpc>
                        <a:spcBef>
                          <a:spcPts val="0"/>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15121839"/>
                  </a:ext>
                </a:extLst>
              </a:tr>
              <a:tr h="1290483">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300" b="1" dirty="0">
                          <a:effectLst/>
                        </a:rPr>
                        <a:t>Eric Carr</a:t>
                      </a:r>
                      <a:endParaRPr lang="en-US" sz="900" b="1" dirty="0">
                        <a:effectLst/>
                      </a:endParaRPr>
                    </a:p>
                    <a:p>
                      <a:pPr marL="0" marR="0" algn="ctr">
                        <a:lnSpc>
                          <a:spcPct val="107000"/>
                        </a:lnSpc>
                        <a:spcBef>
                          <a:spcPts val="0"/>
                        </a:spcBef>
                        <a:spcAft>
                          <a:spcPts val="0"/>
                        </a:spcAft>
                      </a:pPr>
                      <a:r>
                        <a:rPr lang="en-US" sz="1100" kern="1200" dirty="0">
                          <a:solidFill>
                            <a:schemeClr val="tx1"/>
                          </a:solidFill>
                          <a:effectLst/>
                          <a:latin typeface="+mn-lt"/>
                          <a:ea typeface="+mn-ea"/>
                          <a:cs typeface="+mn-cs"/>
                        </a:rPr>
                        <a:t>Inbound Transportation Operations Manager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b="1" dirty="0">
                          <a:effectLst/>
                        </a:rPr>
                        <a:t>Email: </a:t>
                      </a:r>
                      <a:r>
                        <a:rPr lang="en-US" sz="1100" b="0" u="sng" dirty="0">
                          <a:effectLst/>
                          <a:hlinkClick r:id="rId4"/>
                        </a:rPr>
                        <a:t>ecarr@urbn.com</a:t>
                      </a:r>
                      <a:endParaRPr lang="en-US" sz="900" b="0" dirty="0">
                        <a:effectLst/>
                      </a:endParaRPr>
                    </a:p>
                    <a:p>
                      <a:pPr marL="0" marR="0">
                        <a:lnSpc>
                          <a:spcPct val="107000"/>
                        </a:lnSpc>
                        <a:spcBef>
                          <a:spcPts val="0"/>
                        </a:spcBef>
                        <a:spcAft>
                          <a:spcPts val="0"/>
                        </a:spcAft>
                      </a:pPr>
                      <a:r>
                        <a:rPr lang="en-US" sz="1100" b="1" dirty="0">
                          <a:effectLst/>
                        </a:rPr>
                        <a:t>Phone: </a:t>
                      </a:r>
                      <a:r>
                        <a:rPr lang="en-US" sz="1100" b="0" dirty="0">
                          <a:effectLst/>
                        </a:rPr>
                        <a:t>x3726</a:t>
                      </a:r>
                      <a:endParaRPr lang="en-US" sz="900" b="0" dirty="0">
                        <a:effectLst/>
                      </a:endParaRPr>
                    </a:p>
                    <a:p>
                      <a:pPr marL="0" marR="0">
                        <a:lnSpc>
                          <a:spcPct val="107000"/>
                        </a:lnSpc>
                        <a:spcBef>
                          <a:spcPts val="0"/>
                        </a:spcBef>
                        <a:spcAft>
                          <a:spcPts val="0"/>
                        </a:spcAft>
                      </a:pPr>
                      <a:r>
                        <a:rPr lang="en-US" sz="1100" b="1" dirty="0">
                          <a:effectLst/>
                        </a:rPr>
                        <a:t>Responsibilities: </a:t>
                      </a:r>
                      <a:r>
                        <a:rPr lang="en-US" sz="1100" b="0" dirty="0">
                          <a:effectLst/>
                        </a:rPr>
                        <a:t>Manages</a:t>
                      </a:r>
                      <a:r>
                        <a:rPr lang="en-US" sz="1100" b="0" baseline="0" dirty="0">
                          <a:effectLst/>
                        </a:rPr>
                        <a:t> O</a:t>
                      </a:r>
                      <a:r>
                        <a:rPr lang="en-US" sz="1100" b="0" dirty="0">
                          <a:effectLst/>
                        </a:rPr>
                        <a:t>perational improvements and the development of new value add within the overall Import Operation.</a:t>
                      </a: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516634"/>
                  </a:ext>
                </a:extLst>
              </a:tr>
              <a:tr h="1290483">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0"/>
                        </a:spcAft>
                      </a:pPr>
                      <a:r>
                        <a:rPr lang="en-US" sz="1300" b="1" kern="1200" dirty="0">
                          <a:effectLst/>
                        </a:rPr>
                        <a:t>Emily Schwartz</a:t>
                      </a:r>
                      <a:endParaRPr lang="en-US" sz="900" b="1" dirty="0">
                        <a:effectLst/>
                      </a:endParaRPr>
                    </a:p>
                    <a:p>
                      <a:pPr marL="0" marR="0" algn="ctr">
                        <a:lnSpc>
                          <a:spcPct val="107000"/>
                        </a:lnSpc>
                        <a:spcBef>
                          <a:spcPts val="0"/>
                        </a:spcBef>
                        <a:spcAft>
                          <a:spcPts val="0"/>
                        </a:spcAft>
                      </a:pPr>
                      <a:r>
                        <a:rPr lang="en-US" sz="1100" b="0" dirty="0">
                          <a:effectLst/>
                        </a:rPr>
                        <a:t>Sr. Inbound Transportation Analyst</a:t>
                      </a: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nSpc>
                          <a:spcPct val="107000"/>
                        </a:lnSpc>
                        <a:spcBef>
                          <a:spcPts val="0"/>
                        </a:spcBef>
                        <a:spcAft>
                          <a:spcPts val="0"/>
                        </a:spcAft>
                      </a:pPr>
                      <a:r>
                        <a:rPr lang="en-US" sz="1100" b="1" dirty="0">
                          <a:effectLst/>
                        </a:rPr>
                        <a:t>Email: </a:t>
                      </a:r>
                      <a:r>
                        <a:rPr lang="en-US" sz="1100" b="0" dirty="0">
                          <a:effectLst/>
                          <a:hlinkClick r:id="rId5"/>
                        </a:rPr>
                        <a:t>eschwartz@urbn.com</a:t>
                      </a:r>
                      <a:endParaRPr lang="en-US" sz="1100" b="0" dirty="0">
                        <a:effectLst/>
                      </a:endParaRPr>
                    </a:p>
                    <a:p>
                      <a:pPr marL="0" marR="0">
                        <a:lnSpc>
                          <a:spcPct val="107000"/>
                        </a:lnSpc>
                        <a:spcBef>
                          <a:spcPts val="0"/>
                        </a:spcBef>
                        <a:spcAft>
                          <a:spcPts val="0"/>
                        </a:spcAft>
                      </a:pPr>
                      <a:r>
                        <a:rPr lang="en-US" sz="1100" b="1" dirty="0">
                          <a:effectLst/>
                        </a:rPr>
                        <a:t>Phone: </a:t>
                      </a:r>
                      <a:r>
                        <a:rPr lang="en-US" sz="1100" b="0" dirty="0">
                          <a:effectLst/>
                        </a:rPr>
                        <a:t>x7853</a:t>
                      </a:r>
                      <a:endParaRPr lang="en-US" sz="900" b="1" dirty="0">
                        <a:effectLst/>
                      </a:endParaRPr>
                    </a:p>
                    <a:p>
                      <a:pPr marL="0" marR="0">
                        <a:lnSpc>
                          <a:spcPct val="107000"/>
                        </a:lnSpc>
                        <a:spcBef>
                          <a:spcPts val="0"/>
                        </a:spcBef>
                        <a:spcAft>
                          <a:spcPts val="0"/>
                        </a:spcAft>
                      </a:pPr>
                      <a:r>
                        <a:rPr lang="en-US" sz="1100" b="1" dirty="0">
                          <a:effectLst/>
                        </a:rPr>
                        <a:t>Responsibilities:  </a:t>
                      </a:r>
                      <a:r>
                        <a:rPr lang="en-US" sz="1100" b="0" dirty="0">
                          <a:effectLst/>
                        </a:rPr>
                        <a:t>Supports the Inbound Transportation Team by aiding in data and analysis requests.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75105433"/>
                  </a:ext>
                </a:extLst>
              </a:tr>
              <a:tr h="1290483">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300" b="1" dirty="0">
                          <a:effectLst/>
                        </a:rPr>
                        <a:t>Andy Fasanella</a:t>
                      </a:r>
                      <a:endParaRPr lang="en-US" sz="900" b="1" dirty="0">
                        <a:effectLst/>
                      </a:endParaRPr>
                    </a:p>
                    <a:p>
                      <a:pPr marL="0" marR="0" algn="ctr">
                        <a:lnSpc>
                          <a:spcPct val="107000"/>
                        </a:lnSpc>
                        <a:spcBef>
                          <a:spcPts val="0"/>
                        </a:spcBef>
                        <a:spcAft>
                          <a:spcPts val="0"/>
                        </a:spcAft>
                      </a:pPr>
                      <a:r>
                        <a:rPr lang="en-US" sz="1100" b="0" dirty="0">
                          <a:effectLst/>
                        </a:rPr>
                        <a:t>Inbound Transportation Specialist</a:t>
                      </a:r>
                      <a:endParaRPr lang="en-US" sz="900" b="0" dirty="0">
                        <a:effectLst/>
                      </a:endParaRPr>
                    </a:p>
                    <a:p>
                      <a:pPr marL="0" marR="0" algn="ctr">
                        <a:lnSpc>
                          <a:spcPct val="107000"/>
                        </a:lnSpc>
                        <a:spcBef>
                          <a:spcPts val="0"/>
                        </a:spcBef>
                        <a:spcAft>
                          <a:spcPts val="0"/>
                        </a:spcAft>
                      </a:pPr>
                      <a:r>
                        <a:rPr lang="en-US" sz="1100" b="0" dirty="0">
                          <a:effectLst/>
                        </a:rPr>
                        <a:t>Category Management, Air</a:t>
                      </a:r>
                      <a:endParaRPr lang="en-US" sz="900" b="0" dirty="0">
                        <a:effectLst/>
                      </a:endParaRPr>
                    </a:p>
                    <a:p>
                      <a:pPr marL="0" marR="0" algn="ctr">
                        <a:lnSpc>
                          <a:spcPct val="107000"/>
                        </a:lnSpc>
                        <a:spcBef>
                          <a:spcPts val="0"/>
                        </a:spcBef>
                        <a:spcAft>
                          <a:spcPts val="0"/>
                        </a:spcAft>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b="1" dirty="0">
                          <a:effectLst/>
                        </a:rPr>
                        <a:t>Email: </a:t>
                      </a:r>
                      <a:r>
                        <a:rPr lang="en-US" sz="1100" b="0" dirty="0">
                          <a:effectLst/>
                          <a:hlinkClick r:id="rId6"/>
                        </a:rPr>
                        <a:t>afasanella@urbn.com</a:t>
                      </a:r>
                      <a:endParaRPr lang="en-US" sz="1100" b="0" dirty="0">
                        <a:effectLst/>
                      </a:endParaRPr>
                    </a:p>
                    <a:p>
                      <a:pPr marL="0" marR="0">
                        <a:lnSpc>
                          <a:spcPct val="107000"/>
                        </a:lnSpc>
                        <a:spcBef>
                          <a:spcPts val="0"/>
                        </a:spcBef>
                        <a:spcAft>
                          <a:spcPts val="0"/>
                        </a:spcAft>
                      </a:pPr>
                      <a:r>
                        <a:rPr lang="en-US" sz="1100" b="1" dirty="0">
                          <a:effectLst/>
                        </a:rPr>
                        <a:t>Phone: </a:t>
                      </a:r>
                      <a:r>
                        <a:rPr lang="en-US" sz="1100" b="0" dirty="0">
                          <a:effectLst/>
                        </a:rPr>
                        <a:t>x4803</a:t>
                      </a:r>
                      <a:endParaRPr lang="en-US" sz="900" b="1" dirty="0">
                        <a:effectLst/>
                      </a:endParaRPr>
                    </a:p>
                    <a:p>
                      <a:pPr marL="0" marR="0">
                        <a:lnSpc>
                          <a:spcPct val="107000"/>
                        </a:lnSpc>
                        <a:spcBef>
                          <a:spcPts val="0"/>
                        </a:spcBef>
                        <a:spcAft>
                          <a:spcPts val="0"/>
                        </a:spcAft>
                      </a:pPr>
                      <a:r>
                        <a:rPr lang="en-US" sz="1100" b="1" dirty="0">
                          <a:effectLst/>
                        </a:rPr>
                        <a:t>Responsibilities: </a:t>
                      </a:r>
                      <a:r>
                        <a:rPr lang="en-US" sz="1100" b="0" dirty="0">
                          <a:effectLst/>
                        </a:rPr>
                        <a:t>Manages the Air Inbound Transportation operation.</a:t>
                      </a: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9465609"/>
                  </a:ext>
                </a:extLst>
              </a:tr>
              <a:tr h="1794517">
                <a:tc>
                  <a:txBody>
                    <a:bodyPr/>
                    <a:lstStyle/>
                    <a:p>
                      <a:pPr marL="0" marR="0" algn="ctr">
                        <a:lnSpc>
                          <a:spcPct val="107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gn="ctr">
                        <a:lnSpc>
                          <a:spcPct val="107000"/>
                        </a:lnSpc>
                        <a:spcBef>
                          <a:spcPts val="0"/>
                        </a:spcBef>
                        <a:spcAft>
                          <a:spcPts val="0"/>
                        </a:spcAft>
                      </a:pPr>
                      <a:r>
                        <a:rPr lang="en-US" sz="1300" b="1" dirty="0">
                          <a:effectLst/>
                        </a:rPr>
                        <a:t>Jonathan Quinet</a:t>
                      </a:r>
                      <a:endParaRPr lang="en-US" sz="900" b="1" dirty="0">
                        <a:effectLst/>
                      </a:endParaRPr>
                    </a:p>
                    <a:p>
                      <a:pPr marL="0" marR="0" algn="ctr">
                        <a:lnSpc>
                          <a:spcPct val="107000"/>
                        </a:lnSpc>
                        <a:spcBef>
                          <a:spcPts val="0"/>
                        </a:spcBef>
                        <a:spcAft>
                          <a:spcPts val="0"/>
                        </a:spcAft>
                      </a:pPr>
                      <a:r>
                        <a:rPr lang="en-US" sz="1100" b="0" dirty="0">
                          <a:effectLst/>
                        </a:rPr>
                        <a:t>Inbound Coordinator</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tc>
                  <a:txBody>
                    <a:bodyPr/>
                    <a:lstStyle/>
                    <a:p>
                      <a:pPr marL="0" marR="0">
                        <a:lnSpc>
                          <a:spcPct val="107000"/>
                        </a:lnSpc>
                        <a:spcBef>
                          <a:spcPts val="0"/>
                        </a:spcBef>
                        <a:spcAft>
                          <a:spcPts val="0"/>
                        </a:spcAft>
                      </a:pPr>
                      <a:r>
                        <a:rPr lang="en-US" sz="1100" b="1" dirty="0">
                          <a:effectLst/>
                        </a:rPr>
                        <a:t>Email: </a:t>
                      </a:r>
                      <a:r>
                        <a:rPr lang="en-US" sz="1100" b="0" dirty="0">
                          <a:effectLst/>
                          <a:hlinkClick r:id="rId7"/>
                        </a:rPr>
                        <a:t>jquinet@urbn.com</a:t>
                      </a:r>
                      <a:endParaRPr lang="en-US" sz="1100" b="0" dirty="0">
                        <a:effectLst/>
                      </a:endParaRPr>
                    </a:p>
                    <a:p>
                      <a:pPr marL="0" marR="0">
                        <a:lnSpc>
                          <a:spcPct val="107000"/>
                        </a:lnSpc>
                        <a:spcBef>
                          <a:spcPts val="0"/>
                        </a:spcBef>
                        <a:spcAft>
                          <a:spcPts val="0"/>
                        </a:spcAft>
                      </a:pPr>
                      <a:r>
                        <a:rPr lang="en-US" sz="1100" b="1" dirty="0">
                          <a:effectLst/>
                        </a:rPr>
                        <a:t>Phone: </a:t>
                      </a:r>
                      <a:r>
                        <a:rPr lang="en-US" sz="1100" b="0" dirty="0">
                          <a:effectLst/>
                        </a:rPr>
                        <a:t>x4892</a:t>
                      </a:r>
                      <a:endParaRPr lang="en-US" sz="900" b="1" dirty="0">
                        <a:effectLst/>
                      </a:endParaRPr>
                    </a:p>
                    <a:p>
                      <a:pPr marL="0" marR="0">
                        <a:lnSpc>
                          <a:spcPct val="107000"/>
                        </a:lnSpc>
                        <a:spcBef>
                          <a:spcPts val="0"/>
                        </a:spcBef>
                        <a:spcAft>
                          <a:spcPts val="0"/>
                        </a:spcAft>
                      </a:pPr>
                      <a:r>
                        <a:rPr lang="en-US" sz="1100" b="1" dirty="0">
                          <a:effectLst/>
                        </a:rPr>
                        <a:t>Responsibilities: </a:t>
                      </a:r>
                      <a:r>
                        <a:rPr lang="en-US" sz="1100" b="0" dirty="0">
                          <a:effectLst/>
                        </a:rPr>
                        <a:t>Manages all container movements from US port to the arrival at the DC, PT Transload,</a:t>
                      </a:r>
                      <a:r>
                        <a:rPr lang="en-US" sz="1100" b="0" baseline="0" dirty="0">
                          <a:effectLst/>
                        </a:rPr>
                        <a:t> and T</a:t>
                      </a:r>
                      <a:r>
                        <a:rPr lang="en-US" sz="1100" b="0" dirty="0">
                          <a:effectLst/>
                        </a:rPr>
                        <a:t>ransportation of prepaid US Domestic Vendors.</a:t>
                      </a:r>
                    </a:p>
                  </a:txBody>
                  <a:tcPr marL="54289" marR="54289"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EEBF7"/>
                    </a:solidFill>
                  </a:tcPr>
                </a:tc>
                <a:extLst>
                  <a:ext uri="{0D108BD9-81ED-4DB2-BD59-A6C34878D82A}">
                    <a16:rowId xmlns:a16="http://schemas.microsoft.com/office/drawing/2014/main" val="1057688591"/>
                  </a:ext>
                </a:extLst>
              </a:tr>
            </a:tbl>
          </a:graphicData>
        </a:graphic>
      </p:graphicFrame>
      <p:pic>
        <p:nvPicPr>
          <p:cNvPr id="11" name="Picture 10"/>
          <p:cNvPicPr/>
          <p:nvPr/>
        </p:nvPicPr>
        <p:blipFill rotWithShape="1">
          <a:blip r:embed="rId8" cstate="print">
            <a:extLst>
              <a:ext uri="{28A0092B-C50C-407E-A947-70E740481C1C}">
                <a14:useLocalDpi xmlns:a14="http://schemas.microsoft.com/office/drawing/2010/main" val="0"/>
              </a:ext>
            </a:extLst>
          </a:blip>
          <a:srcRect l="4837" t="3475" r="2504" b="3866"/>
          <a:stretch/>
        </p:blipFill>
        <p:spPr>
          <a:xfrm>
            <a:off x="705947" y="921439"/>
            <a:ext cx="987425" cy="987425"/>
          </a:xfrm>
          <a:prstGeom prst="rect">
            <a:avLst/>
          </a:prstGeom>
          <a:solidFill>
            <a:schemeClr val="bg1"/>
          </a:solidFill>
          <a:ln w="38100">
            <a:solidFill>
              <a:schemeClr val="tx1"/>
            </a:solidFill>
          </a:ln>
        </p:spPr>
      </p:pic>
      <p:pic>
        <p:nvPicPr>
          <p:cNvPr id="12" name="Picture 11"/>
          <p:cNvPicPr/>
          <p:nvPr/>
        </p:nvPicPr>
        <p:blipFill>
          <a:blip r:embed="rId9" cstate="print">
            <a:extLst>
              <a:ext uri="{28A0092B-C50C-407E-A947-70E740481C1C}">
                <a14:useLocalDpi xmlns:a14="http://schemas.microsoft.com/office/drawing/2010/main" val="0"/>
              </a:ext>
            </a:extLst>
          </a:blip>
          <a:stretch>
            <a:fillRect/>
          </a:stretch>
        </p:blipFill>
        <p:spPr>
          <a:xfrm rot="16200000">
            <a:off x="654584" y="2146967"/>
            <a:ext cx="987425" cy="987552"/>
          </a:xfrm>
          <a:prstGeom prst="rect">
            <a:avLst/>
          </a:prstGeom>
          <a:solidFill>
            <a:schemeClr val="bg1"/>
          </a:solidFill>
          <a:ln w="38100">
            <a:solidFill>
              <a:schemeClr val="tx1"/>
            </a:solidFill>
          </a:ln>
        </p:spPr>
      </p:pic>
      <p:pic>
        <p:nvPicPr>
          <p:cNvPr id="13" name="Picture 12"/>
          <p:cNvPicPr/>
          <p:nvPr/>
        </p:nvPicPr>
        <p:blipFill rotWithShape="1">
          <a:blip r:embed="rId10" cstate="print">
            <a:extLst>
              <a:ext uri="{28A0092B-C50C-407E-A947-70E740481C1C}">
                <a14:useLocalDpi xmlns:a14="http://schemas.microsoft.com/office/drawing/2010/main" val="0"/>
              </a:ext>
            </a:extLst>
          </a:blip>
          <a:srcRect l="4706" t="3657" r="2669" b="2225"/>
          <a:stretch/>
        </p:blipFill>
        <p:spPr bwMode="auto">
          <a:xfrm>
            <a:off x="654519" y="3498471"/>
            <a:ext cx="987552" cy="987552"/>
          </a:xfrm>
          <a:prstGeom prst="rect">
            <a:avLst/>
          </a:prstGeom>
          <a:solidFill>
            <a:schemeClr val="bg1"/>
          </a:solidFill>
          <a:ln w="381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21" name="Content Placeholder 9"/>
          <p:cNvPicPr/>
          <p:nvPr/>
        </p:nvPicPr>
        <p:blipFill rotWithShape="1">
          <a:blip r:embed="rId11"/>
          <a:srcRect l="9942" t="9301" r="7714" b="10828"/>
          <a:stretch/>
        </p:blipFill>
        <p:spPr>
          <a:xfrm>
            <a:off x="709758" y="4815876"/>
            <a:ext cx="988695" cy="989968"/>
          </a:xfrm>
          <a:prstGeom prst="rect">
            <a:avLst/>
          </a:prstGeom>
          <a:solidFill>
            <a:schemeClr val="bg1"/>
          </a:solidFill>
          <a:ln w="38100">
            <a:solidFill>
              <a:schemeClr val="tx1"/>
            </a:solidFill>
          </a:ln>
          <a:effectLst>
            <a:outerShdw blurRad="50800" dir="14400000">
              <a:srgbClr val="000000">
                <a:alpha val="40000"/>
              </a:srgbClr>
            </a:outerShdw>
          </a:effectLst>
        </p:spPr>
      </p:pic>
      <p:pic>
        <p:nvPicPr>
          <p:cNvPr id="22" name="Picture 21"/>
          <p:cNvPicPr/>
          <p:nvPr/>
        </p:nvPicPr>
        <p:blipFill rotWithShape="1">
          <a:blip r:embed="rId12">
            <a:extLst>
              <a:ext uri="{28A0092B-C50C-407E-A947-70E740481C1C}">
                <a14:useLocalDpi xmlns:a14="http://schemas.microsoft.com/office/drawing/2010/main" val="0"/>
              </a:ext>
            </a:extLst>
          </a:blip>
          <a:srcRect l="1" r="-1" b="4416"/>
          <a:stretch/>
        </p:blipFill>
        <p:spPr>
          <a:xfrm>
            <a:off x="709758" y="6109883"/>
            <a:ext cx="983615" cy="987425"/>
          </a:xfrm>
          <a:prstGeom prst="rect">
            <a:avLst/>
          </a:prstGeom>
          <a:solidFill>
            <a:schemeClr val="bg1"/>
          </a:solidFill>
          <a:ln w="38100">
            <a:solidFill>
              <a:schemeClr val="tx1"/>
            </a:solidFill>
          </a:ln>
        </p:spPr>
      </p:pic>
      <p:pic>
        <p:nvPicPr>
          <p:cNvPr id="23" name="Picture 22"/>
          <p:cNvPicPr/>
          <p:nvPr/>
        </p:nvPicPr>
        <p:blipFill>
          <a:blip r:embed="rId13"/>
          <a:stretch>
            <a:fillRect/>
          </a:stretch>
        </p:blipFill>
        <p:spPr>
          <a:xfrm>
            <a:off x="709758" y="7521303"/>
            <a:ext cx="987425" cy="987552"/>
          </a:xfrm>
          <a:prstGeom prst="rect">
            <a:avLst/>
          </a:prstGeom>
          <a:solidFill>
            <a:schemeClr val="bg1"/>
          </a:solidFill>
          <a:ln w="38100">
            <a:solidFill>
              <a:schemeClr val="tx1"/>
            </a:solidFill>
          </a:ln>
        </p:spPr>
      </p:pic>
      <p:sp>
        <p:nvSpPr>
          <p:cNvPr id="4" name="Slide Number Placeholder 3">
            <a:extLst>
              <a:ext uri="{FF2B5EF4-FFF2-40B4-BE49-F238E27FC236}">
                <a16:creationId xmlns:a16="http://schemas.microsoft.com/office/drawing/2014/main" id="{91F43994-79A7-4E02-A8A3-203AB13D180F}"/>
              </a:ext>
            </a:extLst>
          </p:cNvPr>
          <p:cNvSpPr>
            <a:spLocks noGrp="1"/>
          </p:cNvSpPr>
          <p:nvPr>
            <p:ph type="sldNum" sz="quarter" idx="12"/>
          </p:nvPr>
        </p:nvSpPr>
        <p:spPr/>
        <p:txBody>
          <a:bodyPr/>
          <a:lstStyle/>
          <a:p>
            <a:fld id="{62CD0CA6-4489-4034-8A26-34C7F83CE7EF}" type="slidenum">
              <a:rPr lang="en-US" smtClean="0"/>
              <a:t>4</a:t>
            </a:fld>
            <a:endParaRPr lang="en-US" dirty="0"/>
          </a:p>
        </p:txBody>
      </p:sp>
      <p:pic>
        <p:nvPicPr>
          <p:cNvPr id="14" name="Picture 13">
            <a:extLst>
              <a:ext uri="{FF2B5EF4-FFF2-40B4-BE49-F238E27FC236}">
                <a16:creationId xmlns:a16="http://schemas.microsoft.com/office/drawing/2014/main" id="{19A697CD-0693-4C8A-A58B-A5B15DD75A73}"/>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266968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51" y="1849887"/>
            <a:ext cx="6965695" cy="1250573"/>
          </a:xfrm>
        </p:spPr>
        <p:txBody>
          <a:bodyPr>
            <a:normAutofit/>
          </a:bodyPr>
          <a:lstStyle/>
          <a:p>
            <a:pPr marL="0" indent="0">
              <a:buNone/>
            </a:pPr>
            <a:r>
              <a:rPr lang="en-US" sz="1600" b="1" dirty="0"/>
              <a:t>Inbound Transportation Scope: </a:t>
            </a:r>
          </a:p>
          <a:p>
            <a:pPr marL="0" indent="0">
              <a:buNone/>
            </a:pPr>
            <a:r>
              <a:rPr lang="en-US" sz="1600" b="1" dirty="0"/>
              <a:t>	</a:t>
            </a:r>
          </a:p>
          <a:p>
            <a:pPr marL="0" indent="0">
              <a:buNone/>
            </a:pPr>
            <a:r>
              <a:rPr lang="en-US" sz="1600" i="1" dirty="0"/>
              <a:t>Procurement of Transportation Services and Operational Execution of all Inbound Merchandise </a:t>
            </a:r>
          </a:p>
        </p:txBody>
      </p:sp>
      <p:sp>
        <p:nvSpPr>
          <p:cNvPr id="66" name="Rectangle 65"/>
          <p:cNvSpPr/>
          <p:nvPr/>
        </p:nvSpPr>
        <p:spPr>
          <a:xfrm>
            <a:off x="169620" y="308986"/>
            <a:ext cx="7250598" cy="1077218"/>
          </a:xfrm>
          <a:prstGeom prst="rect">
            <a:avLst/>
          </a:prstGeom>
        </p:spPr>
        <p:txBody>
          <a:bodyPr wrap="square">
            <a:spAutoFit/>
          </a:bodyPr>
          <a:lstStyle/>
          <a:p>
            <a:pPr algn="ctr"/>
            <a:r>
              <a:rPr lang="en-US" sz="3200" cap="small" dirty="0">
                <a:cs typeface="Times New Roman" panose="02020603050405020304" pitchFamily="18" charset="0"/>
              </a:rPr>
              <a:t>Inbound Transportation </a:t>
            </a:r>
          </a:p>
          <a:p>
            <a:pPr algn="ctr"/>
            <a:r>
              <a:rPr lang="en-US" sz="3200" cap="small" dirty="0">
                <a:cs typeface="Times New Roman" panose="02020603050405020304" pitchFamily="18" charset="0"/>
              </a:rPr>
              <a:t>Flow</a:t>
            </a:r>
            <a:endParaRPr lang="en-US" sz="3200" dirty="0"/>
          </a:p>
        </p:txBody>
      </p:sp>
      <p:grpSp>
        <p:nvGrpSpPr>
          <p:cNvPr id="72" name="Group 71"/>
          <p:cNvGrpSpPr/>
          <p:nvPr/>
        </p:nvGrpSpPr>
        <p:grpSpPr>
          <a:xfrm>
            <a:off x="239657" y="4075984"/>
            <a:ext cx="7110525" cy="3519464"/>
            <a:chOff x="308100" y="1796621"/>
            <a:chExt cx="6970451" cy="3242377"/>
          </a:xfrm>
        </p:grpSpPr>
        <p:sp>
          <p:nvSpPr>
            <p:cNvPr id="9" name="Rounded Rectangle 8"/>
            <p:cNvSpPr/>
            <p:nvPr/>
          </p:nvSpPr>
          <p:spPr>
            <a:xfrm>
              <a:off x="308100" y="1796621"/>
              <a:ext cx="1969148" cy="1353312"/>
            </a:xfrm>
            <a:prstGeom prst="roundRect">
              <a:avLst/>
            </a:prstGeom>
            <a:solidFill>
              <a:srgbClr val="96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1822399">
                <a:lnSpc>
                  <a:spcPct val="90000"/>
                </a:lnSpc>
                <a:spcBef>
                  <a:spcPct val="0"/>
                </a:spcBef>
              </a:pPr>
              <a:r>
                <a:rPr lang="en-US" sz="1400" b="1" dirty="0"/>
                <a:t>PO is Created</a:t>
              </a:r>
            </a:p>
          </p:txBody>
        </p:sp>
        <p:sp>
          <p:nvSpPr>
            <p:cNvPr id="12" name="Rounded Rectangle 11"/>
            <p:cNvSpPr/>
            <p:nvPr/>
          </p:nvSpPr>
          <p:spPr>
            <a:xfrm>
              <a:off x="2810919" y="1796622"/>
              <a:ext cx="1968001" cy="1352228"/>
            </a:xfrm>
            <a:prstGeom prst="roundRect">
              <a:avLst/>
            </a:prstGeom>
            <a:solidFill>
              <a:srgbClr val="D4611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1822399">
                <a:lnSpc>
                  <a:spcPct val="90000"/>
                </a:lnSpc>
                <a:spcBef>
                  <a:spcPct val="0"/>
                </a:spcBef>
              </a:pPr>
              <a:r>
                <a:rPr lang="en-US" sz="1400" b="1" dirty="0"/>
                <a:t>Vendors handover merchandise to Transportation Provider</a:t>
              </a:r>
            </a:p>
            <a:p>
              <a:pPr marL="171445" indent="-171445" defTabSz="1822399">
                <a:lnSpc>
                  <a:spcPct val="90000"/>
                </a:lnSpc>
                <a:spcBef>
                  <a:spcPct val="0"/>
                </a:spcBef>
                <a:buFont typeface="Wingdings" panose="05000000000000000000" pitchFamily="2" charset="2"/>
                <a:buChar char="§"/>
              </a:pPr>
              <a:r>
                <a:rPr lang="en-US" sz="1200" dirty="0"/>
                <a:t>Transportation takes ownership of the operations at this point</a:t>
              </a:r>
            </a:p>
          </p:txBody>
        </p:sp>
        <p:sp>
          <p:nvSpPr>
            <p:cNvPr id="14" name="Rounded Rectangle 13"/>
            <p:cNvSpPr/>
            <p:nvPr/>
          </p:nvSpPr>
          <p:spPr>
            <a:xfrm>
              <a:off x="5309403" y="1804004"/>
              <a:ext cx="1969148" cy="1345929"/>
            </a:xfrm>
            <a:prstGeom prst="roundRect">
              <a:avLst/>
            </a:prstGeom>
            <a:solidFill>
              <a:srgbClr val="DEA9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1822399">
                <a:lnSpc>
                  <a:spcPct val="90000"/>
                </a:lnSpc>
                <a:spcBef>
                  <a:spcPct val="0"/>
                </a:spcBef>
              </a:pPr>
              <a:r>
                <a:rPr lang="en-US" sz="1400" b="1" dirty="0"/>
                <a:t>Freight Forwarder takes possession of freight</a:t>
              </a:r>
            </a:p>
            <a:p>
              <a:pPr marL="171445" indent="-171445" defTabSz="1822399">
                <a:lnSpc>
                  <a:spcPct val="90000"/>
                </a:lnSpc>
                <a:spcBef>
                  <a:spcPct val="0"/>
                </a:spcBef>
                <a:buFont typeface="Wingdings" panose="05000000000000000000" pitchFamily="2" charset="2"/>
                <a:buChar char="§"/>
              </a:pPr>
              <a:r>
                <a:rPr lang="en-US" sz="1200" dirty="0"/>
                <a:t>Freight Forwarder ensures and confirms that the merchandise is exported</a:t>
              </a:r>
            </a:p>
          </p:txBody>
        </p:sp>
        <p:cxnSp>
          <p:nvCxnSpPr>
            <p:cNvPr id="17" name="Straight Arrow Connector 16"/>
            <p:cNvCxnSpPr>
              <a:stCxn id="9" idx="3"/>
              <a:endCxn id="12" idx="1"/>
            </p:cNvCxnSpPr>
            <p:nvPr/>
          </p:nvCxnSpPr>
          <p:spPr>
            <a:xfrm flipV="1">
              <a:off x="2277248" y="2472736"/>
              <a:ext cx="533671" cy="541"/>
            </a:xfrm>
            <a:prstGeom prst="straightConnector1">
              <a:avLst/>
            </a:prstGeom>
            <a:ln w="127000">
              <a:solidFill>
                <a:srgbClr val="96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endCxn id="14" idx="1"/>
            </p:cNvCxnSpPr>
            <p:nvPr/>
          </p:nvCxnSpPr>
          <p:spPr>
            <a:xfrm>
              <a:off x="4778920" y="2472736"/>
              <a:ext cx="530483" cy="4233"/>
            </a:xfrm>
            <a:prstGeom prst="straightConnector1">
              <a:avLst/>
            </a:prstGeom>
            <a:ln w="127000">
              <a:solidFill>
                <a:srgbClr val="D4611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14" idx="2"/>
              <a:endCxn id="62" idx="0"/>
            </p:cNvCxnSpPr>
            <p:nvPr/>
          </p:nvCxnSpPr>
          <p:spPr>
            <a:xfrm>
              <a:off x="6293977" y="3149933"/>
              <a:ext cx="1594" cy="528371"/>
            </a:xfrm>
            <a:prstGeom prst="straightConnector1">
              <a:avLst/>
            </a:prstGeom>
            <a:ln w="127000">
              <a:solidFill>
                <a:srgbClr val="DEA9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2" idx="1"/>
              <a:endCxn id="64" idx="3"/>
            </p:cNvCxnSpPr>
            <p:nvPr/>
          </p:nvCxnSpPr>
          <p:spPr>
            <a:xfrm flipH="1">
              <a:off x="4777899" y="4354959"/>
              <a:ext cx="534692" cy="7383"/>
            </a:xfrm>
            <a:prstGeom prst="straightConnector1">
              <a:avLst/>
            </a:prstGeom>
            <a:ln w="127000">
              <a:solidFill>
                <a:schemeClr val="accent6">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311287" y="3685686"/>
              <a:ext cx="1965960" cy="1353312"/>
            </a:xfrm>
            <a:prstGeom prst="roundRect">
              <a:avLst/>
            </a:prstGeom>
            <a:solidFill>
              <a:srgbClr val="3F205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1822399">
                <a:lnSpc>
                  <a:spcPct val="90000"/>
                </a:lnSpc>
                <a:spcBef>
                  <a:spcPct val="0"/>
                </a:spcBef>
              </a:pPr>
              <a:r>
                <a:rPr lang="en-US" sz="1400" b="1" dirty="0"/>
                <a:t>Merchandise arrives at appropriate DC or FC</a:t>
              </a:r>
            </a:p>
            <a:p>
              <a:pPr marL="171445" indent="-171445" defTabSz="1822399">
                <a:lnSpc>
                  <a:spcPct val="90000"/>
                </a:lnSpc>
                <a:spcBef>
                  <a:spcPct val="0"/>
                </a:spcBef>
                <a:buFont typeface="Wingdings" panose="05000000000000000000" pitchFamily="2" charset="2"/>
                <a:buChar char="§"/>
              </a:pPr>
              <a:r>
                <a:rPr lang="en-US" sz="1200" dirty="0"/>
                <a:t>Merchandise is broken down and sorted appropriately</a:t>
              </a:r>
              <a:endParaRPr lang="en-US" sz="1200" b="1" dirty="0"/>
            </a:p>
          </p:txBody>
        </p:sp>
        <p:sp>
          <p:nvSpPr>
            <p:cNvPr id="62" name="Rounded Rectangle 61"/>
            <p:cNvSpPr/>
            <p:nvPr/>
          </p:nvSpPr>
          <p:spPr>
            <a:xfrm>
              <a:off x="5312591" y="3678303"/>
              <a:ext cx="1965960" cy="1353312"/>
            </a:xfrm>
            <a:prstGeom prst="roundRect">
              <a:avLst/>
            </a:prstGeom>
            <a:solidFill>
              <a:srgbClr val="54823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1822399">
                <a:lnSpc>
                  <a:spcPct val="90000"/>
                </a:lnSpc>
                <a:spcBef>
                  <a:spcPct val="0"/>
                </a:spcBef>
              </a:pPr>
              <a:r>
                <a:rPr lang="en-US" sz="1400" b="1" dirty="0"/>
                <a:t>POs Arrive in US</a:t>
              </a:r>
            </a:p>
            <a:p>
              <a:pPr marL="171445" indent="-171445" defTabSz="1822399">
                <a:lnSpc>
                  <a:spcPct val="90000"/>
                </a:lnSpc>
                <a:spcBef>
                  <a:spcPct val="0"/>
                </a:spcBef>
                <a:buFont typeface="Wingdings" panose="05000000000000000000" pitchFamily="2" charset="2"/>
                <a:buChar char="§"/>
              </a:pPr>
              <a:r>
                <a:rPr lang="en-US" sz="1200" dirty="0"/>
                <a:t>Merchandise is thoroughly inspected and then cleared by Customs</a:t>
              </a:r>
            </a:p>
          </p:txBody>
        </p:sp>
        <p:cxnSp>
          <p:nvCxnSpPr>
            <p:cNvPr id="69" name="Straight Arrow Connector 68"/>
            <p:cNvCxnSpPr>
              <a:endCxn id="68" idx="3"/>
            </p:cNvCxnSpPr>
            <p:nvPr/>
          </p:nvCxnSpPr>
          <p:spPr>
            <a:xfrm flipH="1">
              <a:off x="2277247" y="4362342"/>
              <a:ext cx="705660" cy="0"/>
            </a:xfrm>
            <a:prstGeom prst="straightConnector1">
              <a:avLst/>
            </a:prstGeom>
            <a:ln w="127000">
              <a:solidFill>
                <a:srgbClr val="1F4E79"/>
              </a:solidFill>
              <a:tailEnd type="triangle" w="med" len="sm"/>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2811939" y="3685686"/>
              <a:ext cx="1965960" cy="1353312"/>
            </a:xfrm>
            <a:prstGeom prst="roundRect">
              <a:avLst/>
            </a:prstGeom>
            <a:solidFill>
              <a:srgbClr val="1F4E7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defTabSz="1822399">
                <a:lnSpc>
                  <a:spcPct val="90000"/>
                </a:lnSpc>
                <a:spcBef>
                  <a:spcPct val="0"/>
                </a:spcBef>
              </a:pPr>
              <a:r>
                <a:rPr lang="en-US" sz="1400" b="1" dirty="0"/>
                <a:t>Merchandise is unloaded at the terminal</a:t>
              </a:r>
            </a:p>
            <a:p>
              <a:pPr marL="171445" indent="-171445" defTabSz="1822399">
                <a:lnSpc>
                  <a:spcPct val="90000"/>
                </a:lnSpc>
                <a:spcBef>
                  <a:spcPct val="0"/>
                </a:spcBef>
                <a:buFont typeface="Wingdings" panose="05000000000000000000" pitchFamily="2" charset="2"/>
                <a:buChar char="§"/>
              </a:pPr>
              <a:r>
                <a:rPr lang="en-US" sz="1200" dirty="0"/>
                <a:t>Prepared for delivery to the appropriate DC or FC</a:t>
              </a:r>
            </a:p>
          </p:txBody>
        </p:sp>
      </p:grpSp>
      <p:sp>
        <p:nvSpPr>
          <p:cNvPr id="5" name="TextBox 4"/>
          <p:cNvSpPr txBox="1"/>
          <p:nvPr/>
        </p:nvSpPr>
        <p:spPr>
          <a:xfrm>
            <a:off x="931069" y="1384918"/>
            <a:ext cx="5727700" cy="400110"/>
          </a:xfrm>
          <a:prstGeom prst="rect">
            <a:avLst/>
          </a:prstGeom>
          <a:noFill/>
        </p:spPr>
        <p:txBody>
          <a:bodyPr wrap="square" rtlCol="0">
            <a:spAutoFit/>
          </a:bodyPr>
          <a:lstStyle/>
          <a:p>
            <a:pPr algn="ctr"/>
            <a:r>
              <a:rPr lang="en-US" sz="2000" i="1" dirty="0"/>
              <a:t>Air and Ocean Merchandise Flow</a:t>
            </a:r>
          </a:p>
        </p:txBody>
      </p:sp>
      <p:sp>
        <p:nvSpPr>
          <p:cNvPr id="4" name="Slide Number Placeholder 3">
            <a:extLst>
              <a:ext uri="{FF2B5EF4-FFF2-40B4-BE49-F238E27FC236}">
                <a16:creationId xmlns:a16="http://schemas.microsoft.com/office/drawing/2014/main" id="{E020CB78-0BE5-421C-8AE0-57237DC57445}"/>
              </a:ext>
            </a:extLst>
          </p:cNvPr>
          <p:cNvSpPr>
            <a:spLocks noGrp="1"/>
          </p:cNvSpPr>
          <p:nvPr>
            <p:ph type="sldNum" sz="quarter" idx="12"/>
          </p:nvPr>
        </p:nvSpPr>
        <p:spPr/>
        <p:txBody>
          <a:bodyPr/>
          <a:lstStyle/>
          <a:p>
            <a:fld id="{62CD0CA6-4489-4034-8A26-34C7F83CE7EF}" type="slidenum">
              <a:rPr lang="en-US" smtClean="0"/>
              <a:t>5</a:t>
            </a:fld>
            <a:endParaRPr lang="en-US" dirty="0"/>
          </a:p>
        </p:txBody>
      </p:sp>
      <p:pic>
        <p:nvPicPr>
          <p:cNvPr id="18" name="Picture 17">
            <a:extLst>
              <a:ext uri="{FF2B5EF4-FFF2-40B4-BE49-F238E27FC236}">
                <a16:creationId xmlns:a16="http://schemas.microsoft.com/office/drawing/2014/main" id="{AF980E04-F74A-47F4-909F-20E74E0C28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Tree>
    <p:extLst>
      <p:ext uri="{BB962C8B-B14F-4D97-AF65-F5344CB8AC3E}">
        <p14:creationId xmlns:p14="http://schemas.microsoft.com/office/powerpoint/2010/main" val="165791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196105" y="874027"/>
            <a:ext cx="7197628" cy="388601"/>
          </a:xfrm>
        </p:spPr>
        <p:txBody>
          <a:bodyPr anchor="t">
            <a:noAutofit/>
          </a:bodyPr>
          <a:lstStyle/>
          <a:p>
            <a:pPr algn="ctr"/>
            <a:r>
              <a:rPr lang="en-US" sz="3200" b="1" cap="small" dirty="0">
                <a:ea typeface="Calibri" panose="020F0502020204030204" pitchFamily="34" charset="0"/>
                <a:cs typeface="Times New Roman" panose="02020603050405020304" pitchFamily="18" charset="0"/>
              </a:rPr>
              <a:t>Air Inbound Transportation Network</a:t>
            </a:r>
            <a:endParaRPr lang="en-US" sz="3200" dirty="0"/>
          </a:p>
        </p:txBody>
      </p:sp>
      <p:sp>
        <p:nvSpPr>
          <p:cNvPr id="36" name="TextBox 35"/>
          <p:cNvSpPr txBox="1"/>
          <p:nvPr/>
        </p:nvSpPr>
        <p:spPr>
          <a:xfrm>
            <a:off x="176357" y="5358272"/>
            <a:ext cx="7217376" cy="1446550"/>
          </a:xfrm>
          <a:prstGeom prst="rect">
            <a:avLst/>
          </a:prstGeom>
          <a:noFill/>
        </p:spPr>
        <p:txBody>
          <a:bodyPr wrap="square" rtlCol="0">
            <a:spAutoFit/>
          </a:bodyPr>
          <a:lstStyle/>
          <a:p>
            <a:r>
              <a:rPr lang="en-US" i="1" u="sng" dirty="0"/>
              <a:t>Air Transportation Milestones</a:t>
            </a:r>
          </a:p>
          <a:p>
            <a:pPr marL="457188" indent="-457188">
              <a:buFont typeface="+mj-lt"/>
              <a:buAutoNum type="arabicPeriod"/>
            </a:pPr>
            <a:r>
              <a:rPr lang="en-US" sz="1400" dirty="0"/>
              <a:t>Merchandise from all global origins are flown into two main airports: JFK or LAX</a:t>
            </a:r>
          </a:p>
          <a:p>
            <a:pPr marL="457188" indent="-457188">
              <a:buFont typeface="+mj-lt"/>
              <a:buAutoNum type="arabicPeriod"/>
            </a:pPr>
            <a:r>
              <a:rPr lang="en-US" sz="1400" dirty="0"/>
              <a:t>All Inbound POs Consigned to Reno, NV enter the US via LAX.</a:t>
            </a:r>
          </a:p>
          <a:p>
            <a:pPr marL="457188" indent="-457188">
              <a:buFont typeface="+mj-lt"/>
              <a:buAutoNum type="arabicPeriod"/>
            </a:pPr>
            <a:r>
              <a:rPr lang="en-US" sz="1400" dirty="0"/>
              <a:t>Most Inbound POs consigned to Gap, PA enter the US via JFK.</a:t>
            </a:r>
          </a:p>
          <a:p>
            <a:pPr marL="457188" indent="-457188">
              <a:buFont typeface="+mj-lt"/>
              <a:buAutoNum type="arabicPeriod"/>
            </a:pPr>
            <a:r>
              <a:rPr lang="en-US" sz="1400" dirty="0"/>
              <a:t>Ownbrand POs consigned to Gap, PA that ship from Hong Kong and Shanghai will enter the US via Columbus, OH (LCK).</a:t>
            </a:r>
          </a:p>
        </p:txBody>
      </p:sp>
      <p:cxnSp>
        <p:nvCxnSpPr>
          <p:cNvPr id="23" name="Straight Connector 22"/>
          <p:cNvCxnSpPr/>
          <p:nvPr/>
        </p:nvCxnSpPr>
        <p:spPr>
          <a:xfrm>
            <a:off x="196105" y="4937919"/>
            <a:ext cx="7197628"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6357" y="7110186"/>
            <a:ext cx="7197627" cy="2369880"/>
          </a:xfrm>
          <a:prstGeom prst="rect">
            <a:avLst/>
          </a:prstGeom>
          <a:noFill/>
        </p:spPr>
        <p:txBody>
          <a:bodyPr wrap="square" rtlCol="0">
            <a:spAutoFit/>
          </a:bodyPr>
          <a:lstStyle/>
          <a:p>
            <a:r>
              <a:rPr lang="en-US" i="1" u="sng" dirty="0"/>
              <a:t>Air Transportation Common Challenges</a:t>
            </a:r>
          </a:p>
          <a:p>
            <a:pPr marL="285742" indent="-285742">
              <a:buFont typeface="Wingdings" panose="05000000000000000000" pitchFamily="2" charset="2"/>
              <a:buChar char="§"/>
            </a:pPr>
            <a:r>
              <a:rPr lang="en-US" sz="1400" dirty="0"/>
              <a:t>Delays at one airport can have a global impact on the movement of merchandise</a:t>
            </a:r>
          </a:p>
          <a:p>
            <a:pPr marL="285742" indent="-285742">
              <a:buFont typeface="Wingdings" panose="05000000000000000000" pitchFamily="2" charset="2"/>
              <a:buChar char="§"/>
            </a:pPr>
            <a:r>
              <a:rPr lang="en-US" sz="1400" dirty="0"/>
              <a:t>Demand exceeds Capacity</a:t>
            </a:r>
          </a:p>
          <a:p>
            <a:pPr marL="285742" indent="-285742">
              <a:buFont typeface="Wingdings" panose="05000000000000000000" pitchFamily="2" charset="2"/>
              <a:buChar char="§"/>
            </a:pPr>
            <a:r>
              <a:rPr lang="en-US" sz="1400" dirty="0"/>
              <a:t>Sudden surges in volume</a:t>
            </a:r>
          </a:p>
          <a:p>
            <a:pPr marL="285742" indent="-285742">
              <a:buFont typeface="Wingdings" panose="05000000000000000000" pitchFamily="2" charset="2"/>
              <a:buChar char="§"/>
            </a:pPr>
            <a:r>
              <a:rPr lang="en-US" sz="1400" dirty="0"/>
              <a:t>Large, volumetric shipments</a:t>
            </a:r>
          </a:p>
          <a:p>
            <a:pPr marL="285742" indent="-285742">
              <a:buFont typeface="Wingdings" panose="05000000000000000000" pitchFamily="2" charset="2"/>
              <a:buChar char="§"/>
            </a:pPr>
            <a:r>
              <a:rPr lang="en-US" sz="1400" dirty="0"/>
              <a:t>Congestion at origin and/or JFK &amp; LAX</a:t>
            </a:r>
          </a:p>
          <a:p>
            <a:pPr marL="285742" indent="-285742">
              <a:buFont typeface="Wingdings" panose="05000000000000000000" pitchFamily="2" charset="2"/>
              <a:buChar char="§"/>
            </a:pPr>
            <a:r>
              <a:rPr lang="en-US" sz="1400" dirty="0"/>
              <a:t>Weather and other environmental delays</a:t>
            </a:r>
          </a:p>
          <a:p>
            <a:pPr marL="285742" indent="-285742">
              <a:buFont typeface="Wingdings" panose="05000000000000000000" pitchFamily="2" charset="2"/>
              <a:buChar char="§"/>
            </a:pPr>
            <a:r>
              <a:rPr lang="en-US" sz="1400" dirty="0"/>
              <a:t>Labor/Political Unrest</a:t>
            </a:r>
          </a:p>
          <a:p>
            <a:pPr marL="285742" indent="-285742">
              <a:buFont typeface="Wingdings" panose="05000000000000000000" pitchFamily="2" charset="2"/>
              <a:buChar char="§"/>
            </a:pPr>
            <a:r>
              <a:rPr lang="en-US" sz="1400" dirty="0"/>
              <a:t>Holidays cause airport delays and backlogs</a:t>
            </a:r>
            <a:endParaRPr lang="en-US" sz="1600" dirty="0"/>
          </a:p>
          <a:p>
            <a:endParaRPr lang="en-US" dirty="0"/>
          </a:p>
        </p:txBody>
      </p:sp>
      <p:sp>
        <p:nvSpPr>
          <p:cNvPr id="4" name="Slide Number Placeholder 3">
            <a:extLst>
              <a:ext uri="{FF2B5EF4-FFF2-40B4-BE49-F238E27FC236}">
                <a16:creationId xmlns:a16="http://schemas.microsoft.com/office/drawing/2014/main" id="{DFF0757A-E96A-4206-8689-55014E832928}"/>
              </a:ext>
            </a:extLst>
          </p:cNvPr>
          <p:cNvSpPr>
            <a:spLocks noGrp="1"/>
          </p:cNvSpPr>
          <p:nvPr>
            <p:ph type="sldNum" sz="quarter" idx="12"/>
          </p:nvPr>
        </p:nvSpPr>
        <p:spPr/>
        <p:txBody>
          <a:bodyPr/>
          <a:lstStyle/>
          <a:p>
            <a:fld id="{62CD0CA6-4489-4034-8A26-34C7F83CE7EF}" type="slidenum">
              <a:rPr lang="en-US" smtClean="0"/>
              <a:t>6</a:t>
            </a:fld>
            <a:endParaRPr lang="en-US" dirty="0"/>
          </a:p>
        </p:txBody>
      </p:sp>
      <p:pic>
        <p:nvPicPr>
          <p:cNvPr id="24" name="Picture 23">
            <a:extLst>
              <a:ext uri="{FF2B5EF4-FFF2-40B4-BE49-F238E27FC236}">
                <a16:creationId xmlns:a16="http://schemas.microsoft.com/office/drawing/2014/main" id="{24D002D8-7A76-4019-93E7-31CE55485D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pic>
        <p:nvPicPr>
          <p:cNvPr id="3" name="Picture 2">
            <a:extLst>
              <a:ext uri="{FF2B5EF4-FFF2-40B4-BE49-F238E27FC236}">
                <a16:creationId xmlns:a16="http://schemas.microsoft.com/office/drawing/2014/main" id="{93DEBFBB-2551-4D9C-B6B6-B56B80CA36A1}"/>
              </a:ext>
            </a:extLst>
          </p:cNvPr>
          <p:cNvPicPr>
            <a:picLocks noChangeAspect="1"/>
          </p:cNvPicPr>
          <p:nvPr/>
        </p:nvPicPr>
        <p:blipFill>
          <a:blip r:embed="rId3"/>
          <a:stretch>
            <a:fillRect/>
          </a:stretch>
        </p:blipFill>
        <p:spPr>
          <a:xfrm>
            <a:off x="1504505" y="1812517"/>
            <a:ext cx="4600575" cy="2781300"/>
          </a:xfrm>
          <a:prstGeom prst="rect">
            <a:avLst/>
          </a:prstGeom>
        </p:spPr>
      </p:pic>
    </p:spTree>
    <p:extLst>
      <p:ext uri="{BB962C8B-B14F-4D97-AF65-F5344CB8AC3E}">
        <p14:creationId xmlns:p14="http://schemas.microsoft.com/office/powerpoint/2010/main" val="137412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6004" y="532146"/>
            <a:ext cx="6877829" cy="444982"/>
          </a:xfrm>
        </p:spPr>
        <p:txBody>
          <a:bodyPr anchor="t">
            <a:noAutofit/>
          </a:bodyPr>
          <a:lstStyle/>
          <a:p>
            <a:pPr algn="ctr"/>
            <a:r>
              <a:rPr lang="en-US" sz="3200" b="1" dirty="0">
                <a:cs typeface="Arial" panose="020B0604020202020204" pitchFamily="34" charset="0"/>
              </a:rPr>
              <a:t>Ocean Inbound Into the East Coast</a:t>
            </a:r>
            <a:endParaRPr lang="en-US" sz="3200" dirty="0"/>
          </a:p>
        </p:txBody>
      </p:sp>
      <p:sp>
        <p:nvSpPr>
          <p:cNvPr id="8" name="Slide Number Placeholder 7">
            <a:extLst>
              <a:ext uri="{FF2B5EF4-FFF2-40B4-BE49-F238E27FC236}">
                <a16:creationId xmlns:a16="http://schemas.microsoft.com/office/drawing/2014/main" id="{0FFCE3CC-5552-4234-BAF2-43732CBC1DD7}"/>
              </a:ext>
            </a:extLst>
          </p:cNvPr>
          <p:cNvSpPr>
            <a:spLocks noGrp="1"/>
          </p:cNvSpPr>
          <p:nvPr>
            <p:ph type="sldNum" sz="quarter" idx="12"/>
          </p:nvPr>
        </p:nvSpPr>
        <p:spPr/>
        <p:txBody>
          <a:bodyPr/>
          <a:lstStyle/>
          <a:p>
            <a:fld id="{62CD0CA6-4489-4034-8A26-34C7F83CE7EF}" type="slidenum">
              <a:rPr lang="en-US" smtClean="0"/>
              <a:t>7</a:t>
            </a:fld>
            <a:endParaRPr lang="en-US" dirty="0"/>
          </a:p>
        </p:txBody>
      </p:sp>
      <p:pic>
        <p:nvPicPr>
          <p:cNvPr id="37" name="Picture 36">
            <a:extLst>
              <a:ext uri="{FF2B5EF4-FFF2-40B4-BE49-F238E27FC236}">
                <a16:creationId xmlns:a16="http://schemas.microsoft.com/office/drawing/2014/main" id="{84844115-4888-4C68-B3EF-009E717ED5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
        <p:nvSpPr>
          <p:cNvPr id="41" name="Content Placeholder 2">
            <a:extLst>
              <a:ext uri="{FF2B5EF4-FFF2-40B4-BE49-F238E27FC236}">
                <a16:creationId xmlns:a16="http://schemas.microsoft.com/office/drawing/2014/main" id="{E3D0FDD5-514E-4BD8-BA48-84FE3D704156}"/>
              </a:ext>
            </a:extLst>
          </p:cNvPr>
          <p:cNvSpPr>
            <a:spLocks noGrp="1"/>
          </p:cNvSpPr>
          <p:nvPr>
            <p:ph idx="1"/>
          </p:nvPr>
        </p:nvSpPr>
        <p:spPr>
          <a:xfrm>
            <a:off x="579097" y="4580612"/>
            <a:ext cx="6264593" cy="4897277"/>
          </a:xfrm>
        </p:spPr>
        <p:txBody>
          <a:bodyPr>
            <a:normAutofit/>
          </a:bodyPr>
          <a:lstStyle/>
          <a:p>
            <a:pPr marL="0" indent="0">
              <a:buNone/>
            </a:pPr>
            <a:r>
              <a:rPr lang="en-US" sz="1400" b="1" dirty="0"/>
              <a:t>Non-Furniture</a:t>
            </a:r>
          </a:p>
          <a:p>
            <a:pPr marL="914374" lvl="1" indent="-457188">
              <a:buFont typeface="+mj-lt"/>
              <a:buAutoNum type="arabicPeriod"/>
            </a:pPr>
            <a:r>
              <a:rPr lang="en-US" sz="1400" dirty="0"/>
              <a:t>All ocean POs that come from India, Europe, Turkey, Africa, South America and the Middle East are shipped to the Ports of New York/New Jersey </a:t>
            </a:r>
          </a:p>
          <a:p>
            <a:pPr marL="914374" lvl="1" indent="-457188">
              <a:buFont typeface="+mj-lt"/>
              <a:buAutoNum type="arabicPeriod"/>
            </a:pPr>
            <a:r>
              <a:rPr lang="en-US" sz="1400" dirty="0"/>
              <a:t>Gilbert is responsible for the de-consolidation of merchandise at the LA Port.</a:t>
            </a:r>
          </a:p>
          <a:p>
            <a:pPr marL="914374" lvl="1" indent="-457188">
              <a:buFont typeface="+mj-lt"/>
              <a:buAutoNum type="arabicPeriod"/>
            </a:pPr>
            <a:r>
              <a:rPr lang="en-US" sz="1400" dirty="0"/>
              <a:t>Merchandise is trucked to our Reno and Gap facilities.</a:t>
            </a:r>
          </a:p>
          <a:p>
            <a:r>
              <a:rPr lang="en-US" sz="1400" b="1" dirty="0"/>
              <a:t>Furniture</a:t>
            </a:r>
          </a:p>
          <a:p>
            <a:pPr lvl="1"/>
            <a:r>
              <a:rPr lang="en-US" sz="1068" b="1" dirty="0"/>
              <a:t>All </a:t>
            </a:r>
            <a:r>
              <a:rPr lang="en-US" sz="1068" b="1" dirty="0" err="1"/>
              <a:t>furtniture</a:t>
            </a:r>
            <a:r>
              <a:rPr lang="en-US" sz="1068" b="1" dirty="0"/>
              <a:t> from all origin locations </a:t>
            </a:r>
            <a:r>
              <a:rPr lang="en-US" sz="1100" dirty="0"/>
              <a:t>are shipped to the Ports of New York/New Jersey </a:t>
            </a:r>
          </a:p>
          <a:p>
            <a:pPr lvl="1"/>
            <a:r>
              <a:rPr lang="en-US" sz="1100" dirty="0"/>
              <a:t>Containers are trucked directly to IFC</a:t>
            </a:r>
          </a:p>
          <a:p>
            <a:pPr lvl="1"/>
            <a:endParaRPr lang="en-US" sz="1068" b="1" dirty="0"/>
          </a:p>
        </p:txBody>
      </p:sp>
      <p:cxnSp>
        <p:nvCxnSpPr>
          <p:cNvPr id="20" name="Straight Connector 19">
            <a:extLst>
              <a:ext uri="{FF2B5EF4-FFF2-40B4-BE49-F238E27FC236}">
                <a16:creationId xmlns:a16="http://schemas.microsoft.com/office/drawing/2014/main" id="{FBFE5BB3-6926-4ADF-A379-79624A51B4E0}"/>
              </a:ext>
            </a:extLst>
          </p:cNvPr>
          <p:cNvCxnSpPr/>
          <p:nvPr/>
        </p:nvCxnSpPr>
        <p:spPr>
          <a:xfrm>
            <a:off x="39133" y="4455916"/>
            <a:ext cx="7197628"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854F24F-CB1F-4DC2-BFED-77BBC1DA2B12}"/>
              </a:ext>
            </a:extLst>
          </p:cNvPr>
          <p:cNvPicPr>
            <a:picLocks noChangeAspect="1"/>
          </p:cNvPicPr>
          <p:nvPr/>
        </p:nvPicPr>
        <p:blipFill>
          <a:blip r:embed="rId3"/>
          <a:stretch>
            <a:fillRect/>
          </a:stretch>
        </p:blipFill>
        <p:spPr>
          <a:xfrm>
            <a:off x="1020372" y="1167785"/>
            <a:ext cx="4067175" cy="2857500"/>
          </a:xfrm>
          <a:prstGeom prst="rect">
            <a:avLst/>
          </a:prstGeom>
        </p:spPr>
      </p:pic>
      <p:sp>
        <p:nvSpPr>
          <p:cNvPr id="31" name="Rounded Rectangle 54">
            <a:extLst>
              <a:ext uri="{FF2B5EF4-FFF2-40B4-BE49-F238E27FC236}">
                <a16:creationId xmlns:a16="http://schemas.microsoft.com/office/drawing/2014/main" id="{3B58AA90-B89F-41F2-88FA-E0B469E9A823}"/>
              </a:ext>
            </a:extLst>
          </p:cNvPr>
          <p:cNvSpPr/>
          <p:nvPr/>
        </p:nvSpPr>
        <p:spPr>
          <a:xfrm>
            <a:off x="3048331" y="2253948"/>
            <a:ext cx="569175" cy="309094"/>
          </a:xfrm>
          <a:prstGeom prst="round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Gap</a:t>
            </a:r>
          </a:p>
        </p:txBody>
      </p:sp>
      <p:sp>
        <p:nvSpPr>
          <p:cNvPr id="32" name="Rounded Rectangle 54">
            <a:extLst>
              <a:ext uri="{FF2B5EF4-FFF2-40B4-BE49-F238E27FC236}">
                <a16:creationId xmlns:a16="http://schemas.microsoft.com/office/drawing/2014/main" id="{8C67326D-DD1C-424B-B72F-932C486351A6}"/>
              </a:ext>
            </a:extLst>
          </p:cNvPr>
          <p:cNvSpPr/>
          <p:nvPr/>
        </p:nvSpPr>
        <p:spPr>
          <a:xfrm>
            <a:off x="1940240" y="2005345"/>
            <a:ext cx="569175" cy="309094"/>
          </a:xfrm>
          <a:prstGeom prst="round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IFC</a:t>
            </a:r>
          </a:p>
        </p:txBody>
      </p:sp>
      <p:sp>
        <p:nvSpPr>
          <p:cNvPr id="33" name="Rounded Rectangle 54">
            <a:extLst>
              <a:ext uri="{FF2B5EF4-FFF2-40B4-BE49-F238E27FC236}">
                <a16:creationId xmlns:a16="http://schemas.microsoft.com/office/drawing/2014/main" id="{DFF1E981-5457-42DD-A117-D9F37A9833A1}"/>
              </a:ext>
            </a:extLst>
          </p:cNvPr>
          <p:cNvSpPr/>
          <p:nvPr/>
        </p:nvSpPr>
        <p:spPr>
          <a:xfrm>
            <a:off x="202824" y="3914116"/>
            <a:ext cx="797506" cy="309094"/>
          </a:xfrm>
          <a:prstGeom prst="round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To Reno</a:t>
            </a:r>
          </a:p>
        </p:txBody>
      </p:sp>
      <p:sp>
        <p:nvSpPr>
          <p:cNvPr id="34" name="TextBox 153">
            <a:extLst>
              <a:ext uri="{FF2B5EF4-FFF2-40B4-BE49-F238E27FC236}">
                <a16:creationId xmlns:a16="http://schemas.microsoft.com/office/drawing/2014/main" id="{619C8408-C608-457B-B7D8-FD18C72BE722}"/>
              </a:ext>
            </a:extLst>
          </p:cNvPr>
          <p:cNvSpPr txBox="1"/>
          <p:nvPr/>
        </p:nvSpPr>
        <p:spPr>
          <a:xfrm>
            <a:off x="4589640" y="1513558"/>
            <a:ext cx="1125883" cy="240762"/>
          </a:xfrm>
          <a:prstGeom prst="roundRect">
            <a:avLst/>
          </a:prstGeom>
          <a:solidFill>
            <a:schemeClr val="lt1"/>
          </a:solidFill>
          <a:ln w="12700">
            <a:solidFill>
              <a:schemeClr val="tx1"/>
            </a:solidFill>
          </a:ln>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NY / NJ  Ports</a:t>
            </a:r>
          </a:p>
        </p:txBody>
      </p:sp>
      <p:sp>
        <p:nvSpPr>
          <p:cNvPr id="35" name="TextBox 153">
            <a:extLst>
              <a:ext uri="{FF2B5EF4-FFF2-40B4-BE49-F238E27FC236}">
                <a16:creationId xmlns:a16="http://schemas.microsoft.com/office/drawing/2014/main" id="{89108064-1BB2-4098-89DF-22461F36213E}"/>
              </a:ext>
            </a:extLst>
          </p:cNvPr>
          <p:cNvSpPr txBox="1"/>
          <p:nvPr/>
        </p:nvSpPr>
        <p:spPr>
          <a:xfrm>
            <a:off x="3998458" y="1994174"/>
            <a:ext cx="812081" cy="476726"/>
          </a:xfrm>
          <a:prstGeom prst="roundRect">
            <a:avLst/>
          </a:prstGeom>
          <a:solidFill>
            <a:schemeClr val="lt1"/>
          </a:solidFill>
          <a:ln w="12700">
            <a:solidFill>
              <a:schemeClr val="tx1"/>
            </a:solidFill>
          </a:ln>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Gilbert Transload</a:t>
            </a:r>
          </a:p>
        </p:txBody>
      </p:sp>
      <p:sp>
        <p:nvSpPr>
          <p:cNvPr id="36" name="Arrow: Left 35">
            <a:extLst>
              <a:ext uri="{FF2B5EF4-FFF2-40B4-BE49-F238E27FC236}">
                <a16:creationId xmlns:a16="http://schemas.microsoft.com/office/drawing/2014/main" id="{6C82FE43-852D-4DBA-978A-D49FDEBECE4D}"/>
              </a:ext>
            </a:extLst>
          </p:cNvPr>
          <p:cNvSpPr/>
          <p:nvPr/>
        </p:nvSpPr>
        <p:spPr>
          <a:xfrm rot="19168542">
            <a:off x="4839162" y="1858007"/>
            <a:ext cx="359489" cy="191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Left 37">
            <a:extLst>
              <a:ext uri="{FF2B5EF4-FFF2-40B4-BE49-F238E27FC236}">
                <a16:creationId xmlns:a16="http://schemas.microsoft.com/office/drawing/2014/main" id="{FBC68063-52CF-4A4A-8AB9-0537EB40E0B7}"/>
              </a:ext>
            </a:extLst>
          </p:cNvPr>
          <p:cNvSpPr/>
          <p:nvPr/>
        </p:nvSpPr>
        <p:spPr>
          <a:xfrm rot="20515418">
            <a:off x="3640468" y="2233260"/>
            <a:ext cx="308903" cy="172201"/>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Left 38">
            <a:extLst>
              <a:ext uri="{FF2B5EF4-FFF2-40B4-BE49-F238E27FC236}">
                <a16:creationId xmlns:a16="http://schemas.microsoft.com/office/drawing/2014/main" id="{2A06EB08-5DC9-4735-9B6C-AA52A8687DEB}"/>
              </a:ext>
            </a:extLst>
          </p:cNvPr>
          <p:cNvSpPr/>
          <p:nvPr/>
        </p:nvSpPr>
        <p:spPr>
          <a:xfrm rot="20059160">
            <a:off x="874944" y="3148123"/>
            <a:ext cx="3328933" cy="180102"/>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 41">
            <a:extLst>
              <a:ext uri="{FF2B5EF4-FFF2-40B4-BE49-F238E27FC236}">
                <a16:creationId xmlns:a16="http://schemas.microsoft.com/office/drawing/2014/main" id="{571BB8D2-874A-4F2B-B528-917100B7720A}"/>
              </a:ext>
            </a:extLst>
          </p:cNvPr>
          <p:cNvSpPr/>
          <p:nvPr/>
        </p:nvSpPr>
        <p:spPr>
          <a:xfrm rot="20748019">
            <a:off x="2526420" y="1825304"/>
            <a:ext cx="1996180" cy="142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E21F7B4-E54E-4659-898B-60A2E86F498C}"/>
              </a:ext>
            </a:extLst>
          </p:cNvPr>
          <p:cNvSpPr txBox="1"/>
          <p:nvPr/>
        </p:nvSpPr>
        <p:spPr>
          <a:xfrm>
            <a:off x="5652861" y="2343112"/>
            <a:ext cx="1407248" cy="953453"/>
          </a:xfrm>
          <a:prstGeom prst="roundRect">
            <a:avLst/>
          </a:prstGeom>
          <a:noFill/>
          <a:ln w="12700">
            <a:solidFill>
              <a:schemeClr val="tx1"/>
            </a:solidFill>
          </a:ln>
        </p:spPr>
        <p:txBody>
          <a:bodyPr wrap="square" lIns="0" tIns="0" rIns="0" bIns="0" rtlCol="0">
            <a:spAutoFit/>
          </a:bodyPr>
          <a:lstStyle/>
          <a:p>
            <a:pPr algn="ctr"/>
            <a:r>
              <a:rPr lang="en-US" sz="1400" dirty="0"/>
              <a:t>Ocean POs from Europe, Middle East, India, &amp; </a:t>
            </a:r>
          </a:p>
          <a:p>
            <a:pPr algn="ctr"/>
            <a:r>
              <a:rPr lang="en-US" sz="1400" dirty="0"/>
              <a:t>South America</a:t>
            </a:r>
          </a:p>
        </p:txBody>
      </p:sp>
      <p:sp>
        <p:nvSpPr>
          <p:cNvPr id="44" name="Arrow: Left 43">
            <a:extLst>
              <a:ext uri="{FF2B5EF4-FFF2-40B4-BE49-F238E27FC236}">
                <a16:creationId xmlns:a16="http://schemas.microsoft.com/office/drawing/2014/main" id="{CDCF1217-AFFC-4390-94E1-EC98AE24F5CD}"/>
              </a:ext>
            </a:extLst>
          </p:cNvPr>
          <p:cNvSpPr/>
          <p:nvPr/>
        </p:nvSpPr>
        <p:spPr>
          <a:xfrm rot="3068582">
            <a:off x="5517524" y="1876865"/>
            <a:ext cx="437659" cy="2005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632443D-19E7-4FF5-B330-E5485138755D}"/>
              </a:ext>
            </a:extLst>
          </p:cNvPr>
          <p:cNvSpPr txBox="1"/>
          <p:nvPr/>
        </p:nvSpPr>
        <p:spPr>
          <a:xfrm>
            <a:off x="6214180" y="1317318"/>
            <a:ext cx="1289367" cy="476726"/>
          </a:xfrm>
          <a:prstGeom prst="roundRect">
            <a:avLst/>
          </a:prstGeom>
          <a:noFill/>
          <a:ln w="12700">
            <a:solidFill>
              <a:schemeClr val="tx1"/>
            </a:solidFill>
          </a:ln>
        </p:spPr>
        <p:txBody>
          <a:bodyPr wrap="square" lIns="0" tIns="0" rIns="0" bIns="0" rtlCol="0">
            <a:spAutoFit/>
          </a:bodyPr>
          <a:lstStyle/>
          <a:p>
            <a:pPr algn="ctr"/>
            <a:r>
              <a:rPr lang="en-US" sz="1400" dirty="0"/>
              <a:t>Furniture POs from all origins</a:t>
            </a:r>
          </a:p>
        </p:txBody>
      </p:sp>
      <p:sp>
        <p:nvSpPr>
          <p:cNvPr id="46" name="Arrow: Left 45">
            <a:extLst>
              <a:ext uri="{FF2B5EF4-FFF2-40B4-BE49-F238E27FC236}">
                <a16:creationId xmlns:a16="http://schemas.microsoft.com/office/drawing/2014/main" id="{7622CEEE-A6F5-44B6-B2BA-F11E29F35C33}"/>
              </a:ext>
            </a:extLst>
          </p:cNvPr>
          <p:cNvSpPr/>
          <p:nvPr/>
        </p:nvSpPr>
        <p:spPr>
          <a:xfrm>
            <a:off x="5772158" y="1526451"/>
            <a:ext cx="359148" cy="14580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869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208" y="532145"/>
            <a:ext cx="7197628" cy="489734"/>
          </a:xfrm>
        </p:spPr>
        <p:txBody>
          <a:bodyPr anchor="t">
            <a:noAutofit/>
          </a:bodyPr>
          <a:lstStyle/>
          <a:p>
            <a:pPr algn="ctr"/>
            <a:r>
              <a:rPr lang="en-US" sz="3200" b="1" dirty="0">
                <a:cs typeface="Arial" panose="020B0604020202020204" pitchFamily="34" charset="0"/>
              </a:rPr>
              <a:t>Ocean Inbound Into the West Coast</a:t>
            </a:r>
            <a:endParaRPr lang="en-US" sz="3200" dirty="0"/>
          </a:p>
        </p:txBody>
      </p:sp>
      <p:sp>
        <p:nvSpPr>
          <p:cNvPr id="38" name="TextBox 37"/>
          <p:cNvSpPr txBox="1"/>
          <p:nvPr/>
        </p:nvSpPr>
        <p:spPr>
          <a:xfrm>
            <a:off x="190208" y="5549904"/>
            <a:ext cx="7197628" cy="1415772"/>
          </a:xfrm>
          <a:prstGeom prst="rect">
            <a:avLst/>
          </a:prstGeom>
          <a:noFill/>
        </p:spPr>
        <p:txBody>
          <a:bodyPr wrap="square" rtlCol="0">
            <a:spAutoFit/>
          </a:bodyPr>
          <a:lstStyle/>
          <a:p>
            <a:r>
              <a:rPr lang="en-US" sz="1600" i="1" dirty="0"/>
              <a:t>West Coast Inbound Network:</a:t>
            </a:r>
          </a:p>
          <a:p>
            <a:pPr marL="914374" lvl="1" indent="-457188">
              <a:buFont typeface="+mj-lt"/>
              <a:buAutoNum type="arabicPeriod"/>
            </a:pPr>
            <a:r>
              <a:rPr lang="en-US" sz="1400" dirty="0"/>
              <a:t>All POs (except furniture) from China, North Asia, Southeast Asia, Oceania are shipped to the LA Ports.</a:t>
            </a:r>
          </a:p>
          <a:p>
            <a:pPr marL="914374" lvl="1" indent="-457188">
              <a:buFont typeface="+mj-lt"/>
              <a:buAutoNum type="arabicPeriod"/>
            </a:pPr>
            <a:r>
              <a:rPr lang="en-US" sz="1400" dirty="0"/>
              <a:t>Performance Team is responsible for the de-consolidation of merchandise at the LA Port.</a:t>
            </a:r>
          </a:p>
          <a:p>
            <a:pPr marL="914374" lvl="1" indent="-457188">
              <a:buFont typeface="+mj-lt"/>
              <a:buAutoNum type="arabicPeriod"/>
            </a:pPr>
            <a:r>
              <a:rPr lang="en-US" sz="1400" dirty="0"/>
              <a:t>Merchandise is trucked to our Reno and Gap facilities.</a:t>
            </a:r>
          </a:p>
        </p:txBody>
      </p:sp>
      <p:sp>
        <p:nvSpPr>
          <p:cNvPr id="8" name="Slide Number Placeholder 7">
            <a:extLst>
              <a:ext uri="{FF2B5EF4-FFF2-40B4-BE49-F238E27FC236}">
                <a16:creationId xmlns:a16="http://schemas.microsoft.com/office/drawing/2014/main" id="{0FFCE3CC-5552-4234-BAF2-43732CBC1DD7}"/>
              </a:ext>
            </a:extLst>
          </p:cNvPr>
          <p:cNvSpPr>
            <a:spLocks noGrp="1"/>
          </p:cNvSpPr>
          <p:nvPr>
            <p:ph type="sldNum" sz="quarter" idx="12"/>
          </p:nvPr>
        </p:nvSpPr>
        <p:spPr/>
        <p:txBody>
          <a:bodyPr/>
          <a:lstStyle/>
          <a:p>
            <a:fld id="{62CD0CA6-4489-4034-8A26-34C7F83CE7EF}" type="slidenum">
              <a:rPr lang="en-US" smtClean="0"/>
              <a:t>8</a:t>
            </a:fld>
            <a:endParaRPr lang="en-US" dirty="0"/>
          </a:p>
        </p:txBody>
      </p:sp>
      <p:pic>
        <p:nvPicPr>
          <p:cNvPr id="37" name="Picture 36">
            <a:extLst>
              <a:ext uri="{FF2B5EF4-FFF2-40B4-BE49-F238E27FC236}">
                <a16:creationId xmlns:a16="http://schemas.microsoft.com/office/drawing/2014/main" id="{84844115-4888-4C68-B3EF-009E717ED5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cxnSp>
        <p:nvCxnSpPr>
          <p:cNvPr id="40" name="Straight Connector 39">
            <a:extLst>
              <a:ext uri="{FF2B5EF4-FFF2-40B4-BE49-F238E27FC236}">
                <a16:creationId xmlns:a16="http://schemas.microsoft.com/office/drawing/2014/main" id="{57858A85-A1BD-43CB-A15E-773E30441330}"/>
              </a:ext>
            </a:extLst>
          </p:cNvPr>
          <p:cNvCxnSpPr/>
          <p:nvPr/>
        </p:nvCxnSpPr>
        <p:spPr>
          <a:xfrm>
            <a:off x="190208" y="4465479"/>
            <a:ext cx="7197628"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C3F5B8C-D77B-4C7D-8BD6-0E64D0444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9409" y="1125159"/>
            <a:ext cx="5342719" cy="3263664"/>
          </a:xfrm>
          <a:prstGeom prst="rect">
            <a:avLst/>
          </a:prstGeom>
        </p:spPr>
      </p:pic>
      <p:sp>
        <p:nvSpPr>
          <p:cNvPr id="10" name="Rounded Rectangle 54">
            <a:extLst>
              <a:ext uri="{FF2B5EF4-FFF2-40B4-BE49-F238E27FC236}">
                <a16:creationId xmlns:a16="http://schemas.microsoft.com/office/drawing/2014/main" id="{8DEF19D2-9522-4A69-80D5-B69C24CAFA34}"/>
              </a:ext>
            </a:extLst>
          </p:cNvPr>
          <p:cNvSpPr/>
          <p:nvPr/>
        </p:nvSpPr>
        <p:spPr>
          <a:xfrm>
            <a:off x="6159122" y="2074467"/>
            <a:ext cx="511343" cy="268877"/>
          </a:xfrm>
          <a:prstGeom prst="round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Gap</a:t>
            </a:r>
          </a:p>
        </p:txBody>
      </p:sp>
      <p:sp>
        <p:nvSpPr>
          <p:cNvPr id="11" name="Rounded Rectangle 54">
            <a:extLst>
              <a:ext uri="{FF2B5EF4-FFF2-40B4-BE49-F238E27FC236}">
                <a16:creationId xmlns:a16="http://schemas.microsoft.com/office/drawing/2014/main" id="{4D0AAE41-B1A4-4E54-BA3A-29CCFCC37EC2}"/>
              </a:ext>
            </a:extLst>
          </p:cNvPr>
          <p:cNvSpPr/>
          <p:nvPr/>
        </p:nvSpPr>
        <p:spPr>
          <a:xfrm>
            <a:off x="2103025" y="2364358"/>
            <a:ext cx="593537" cy="192000"/>
          </a:xfrm>
          <a:prstGeom prst="round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Reno</a:t>
            </a:r>
          </a:p>
        </p:txBody>
      </p:sp>
      <p:sp>
        <p:nvSpPr>
          <p:cNvPr id="14" name="TextBox 13">
            <a:extLst>
              <a:ext uri="{FF2B5EF4-FFF2-40B4-BE49-F238E27FC236}">
                <a16:creationId xmlns:a16="http://schemas.microsoft.com/office/drawing/2014/main" id="{CB6936B5-19BE-44EB-9502-A6ADF02E5CE9}"/>
              </a:ext>
            </a:extLst>
          </p:cNvPr>
          <p:cNvSpPr txBox="1"/>
          <p:nvPr/>
        </p:nvSpPr>
        <p:spPr>
          <a:xfrm>
            <a:off x="219240" y="1400323"/>
            <a:ext cx="1137985" cy="1089660"/>
          </a:xfrm>
          <a:prstGeom prst="roundRect">
            <a:avLst/>
          </a:prstGeom>
          <a:noFill/>
          <a:ln w="12700">
            <a:solidFill>
              <a:schemeClr val="tx1"/>
            </a:solidFill>
          </a:ln>
        </p:spPr>
        <p:txBody>
          <a:bodyPr wrap="square" lIns="0" tIns="0" rIns="0" bIns="0" rtlCol="0">
            <a:spAutoFit/>
          </a:bodyPr>
          <a:lstStyle/>
          <a:p>
            <a:pPr algn="ctr"/>
            <a:r>
              <a:rPr lang="en-US" sz="1600" dirty="0"/>
              <a:t>Ocean POs from China, SE Asia, &amp; Oceania</a:t>
            </a:r>
          </a:p>
        </p:txBody>
      </p:sp>
      <p:sp>
        <p:nvSpPr>
          <p:cNvPr id="15" name="TextBox 19">
            <a:extLst>
              <a:ext uri="{FF2B5EF4-FFF2-40B4-BE49-F238E27FC236}">
                <a16:creationId xmlns:a16="http://schemas.microsoft.com/office/drawing/2014/main" id="{35EF23FF-0329-41B4-8DE8-F29B90972095}"/>
              </a:ext>
            </a:extLst>
          </p:cNvPr>
          <p:cNvSpPr txBox="1"/>
          <p:nvPr/>
        </p:nvSpPr>
        <p:spPr>
          <a:xfrm>
            <a:off x="901294" y="3007788"/>
            <a:ext cx="895805" cy="238363"/>
          </a:xfrm>
          <a:prstGeom prst="roundRect">
            <a:avLst/>
          </a:prstGeom>
          <a:solidFill>
            <a:schemeClr val="lt1"/>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LA Ports</a:t>
            </a:r>
          </a:p>
        </p:txBody>
      </p:sp>
      <p:sp>
        <p:nvSpPr>
          <p:cNvPr id="16" name="Arrow: Left 15">
            <a:extLst>
              <a:ext uri="{FF2B5EF4-FFF2-40B4-BE49-F238E27FC236}">
                <a16:creationId xmlns:a16="http://schemas.microsoft.com/office/drawing/2014/main" id="{D61B1B36-DFB2-4A52-8832-2910E0074E80}"/>
              </a:ext>
            </a:extLst>
          </p:cNvPr>
          <p:cNvSpPr/>
          <p:nvPr/>
        </p:nvSpPr>
        <p:spPr>
          <a:xfrm rot="9763438">
            <a:off x="3101924" y="2563266"/>
            <a:ext cx="3102597" cy="165587"/>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F835A2AD-5EF1-43A6-8F9D-C6645ECB47C0}"/>
              </a:ext>
            </a:extLst>
          </p:cNvPr>
          <p:cNvSpPr/>
          <p:nvPr/>
        </p:nvSpPr>
        <p:spPr>
          <a:xfrm rot="5400000">
            <a:off x="2309363" y="2623968"/>
            <a:ext cx="278006" cy="153364"/>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2B6F56F8-9E33-435B-BF55-CE8B3C58DF7B}"/>
              </a:ext>
            </a:extLst>
          </p:cNvPr>
          <p:cNvSpPr/>
          <p:nvPr/>
        </p:nvSpPr>
        <p:spPr>
          <a:xfrm rot="10800000">
            <a:off x="1857375" y="3010797"/>
            <a:ext cx="222574" cy="2002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636E3EF1-8098-4128-A20F-16022F3BEEF6}"/>
              </a:ext>
            </a:extLst>
          </p:cNvPr>
          <p:cNvSpPr/>
          <p:nvPr/>
        </p:nvSpPr>
        <p:spPr>
          <a:xfrm rot="16200000">
            <a:off x="1038192" y="2638546"/>
            <a:ext cx="219995" cy="1481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9">
            <a:extLst>
              <a:ext uri="{FF2B5EF4-FFF2-40B4-BE49-F238E27FC236}">
                <a16:creationId xmlns:a16="http://schemas.microsoft.com/office/drawing/2014/main" id="{E907DA94-87C7-4155-B2B4-C54664D8B718}"/>
              </a:ext>
            </a:extLst>
          </p:cNvPr>
          <p:cNvSpPr txBox="1"/>
          <p:nvPr/>
        </p:nvSpPr>
        <p:spPr>
          <a:xfrm>
            <a:off x="2172416" y="2836054"/>
            <a:ext cx="895805" cy="476726"/>
          </a:xfrm>
          <a:prstGeom prst="roundRect">
            <a:avLst/>
          </a:prstGeom>
          <a:solidFill>
            <a:schemeClr val="lt1"/>
          </a:solidFill>
          <a:ln/>
        </p:spPr>
        <p:style>
          <a:lnRef idx="2">
            <a:schemeClr val="dk1"/>
          </a:lnRef>
          <a:fillRef idx="1">
            <a:schemeClr val="lt1"/>
          </a:fillRef>
          <a:effectRef idx="0">
            <a:schemeClr val="dk1"/>
          </a:effectRef>
          <a:fontRef idx="minor">
            <a:schemeClr val="dk1"/>
          </a:fontRef>
        </p:style>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t>PT Transload</a:t>
            </a:r>
          </a:p>
        </p:txBody>
      </p:sp>
    </p:spTree>
    <p:extLst>
      <p:ext uri="{BB962C8B-B14F-4D97-AF65-F5344CB8AC3E}">
        <p14:creationId xmlns:p14="http://schemas.microsoft.com/office/powerpoint/2010/main" val="231718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7CA1-2B83-48DC-9542-E9710CE1983F}"/>
              </a:ext>
            </a:extLst>
          </p:cNvPr>
          <p:cNvSpPr>
            <a:spLocks noGrp="1"/>
          </p:cNvSpPr>
          <p:nvPr>
            <p:ph type="title"/>
          </p:nvPr>
        </p:nvSpPr>
        <p:spPr>
          <a:xfrm>
            <a:off x="1633859" y="919613"/>
            <a:ext cx="4322120" cy="337986"/>
          </a:xfrm>
        </p:spPr>
        <p:txBody>
          <a:bodyPr>
            <a:normAutofit/>
          </a:bodyPr>
          <a:lstStyle/>
          <a:p>
            <a:pPr algn="ctr"/>
            <a:r>
              <a:rPr lang="en-US" sz="1743" b="1" dirty="0">
                <a:latin typeface="Arial" panose="020B0604020202020204" pitchFamily="34" charset="0"/>
                <a:cs typeface="Arial" panose="020B0604020202020204" pitchFamily="34" charset="0"/>
              </a:rPr>
              <a:t>Performance Team Transload (PT)</a:t>
            </a:r>
          </a:p>
        </p:txBody>
      </p:sp>
      <p:sp>
        <p:nvSpPr>
          <p:cNvPr id="3" name="Content Placeholder 2">
            <a:extLst>
              <a:ext uri="{FF2B5EF4-FFF2-40B4-BE49-F238E27FC236}">
                <a16:creationId xmlns:a16="http://schemas.microsoft.com/office/drawing/2014/main" id="{33730407-2196-489A-97C2-7D65AF2F4882}"/>
              </a:ext>
            </a:extLst>
          </p:cNvPr>
          <p:cNvSpPr>
            <a:spLocks noGrp="1"/>
          </p:cNvSpPr>
          <p:nvPr>
            <p:ph idx="1"/>
          </p:nvPr>
        </p:nvSpPr>
        <p:spPr>
          <a:xfrm>
            <a:off x="750627" y="1460310"/>
            <a:ext cx="6415935" cy="7856999"/>
          </a:xfrm>
        </p:spPr>
        <p:txBody>
          <a:bodyPr>
            <a:normAutofit/>
          </a:bodyPr>
          <a:lstStyle/>
          <a:p>
            <a:r>
              <a:rPr lang="en-US" sz="1600" b="1" dirty="0">
                <a:latin typeface="Calibri (Body)"/>
              </a:rPr>
              <a:t>What is Transload?</a:t>
            </a:r>
          </a:p>
          <a:p>
            <a:pPr lvl="1"/>
            <a:r>
              <a:rPr lang="en-US" sz="1600" dirty="0">
                <a:latin typeface="Calibri (Body)"/>
              </a:rPr>
              <a:t>Transload is a process that changes a shipment’s ship mode to another ship mode.</a:t>
            </a:r>
          </a:p>
          <a:p>
            <a:pPr marL="284599" lvl="1" indent="0">
              <a:buNone/>
            </a:pPr>
            <a:endParaRPr lang="en-US" sz="1600" dirty="0">
              <a:latin typeface="Calibri (Body)"/>
            </a:endParaRPr>
          </a:p>
          <a:p>
            <a:r>
              <a:rPr lang="en-US" sz="1600" b="1" dirty="0">
                <a:latin typeface="Calibri (Body)"/>
              </a:rPr>
              <a:t>What is PT?</a:t>
            </a:r>
          </a:p>
          <a:p>
            <a:pPr lvl="1"/>
            <a:r>
              <a:rPr lang="en-US" sz="1600" dirty="0">
                <a:latin typeface="Calibri (Body)"/>
              </a:rPr>
              <a:t>Service provider that manages URBN’s transload operation.</a:t>
            </a:r>
          </a:p>
          <a:p>
            <a:pPr lvl="2"/>
            <a:r>
              <a:rPr lang="en-US" sz="1600" dirty="0">
                <a:latin typeface="Calibri (Body)"/>
              </a:rPr>
              <a:t>Pickup of ocean containers from the LA ports.</a:t>
            </a:r>
          </a:p>
          <a:p>
            <a:pPr lvl="2"/>
            <a:r>
              <a:rPr lang="en-US" sz="1600" dirty="0">
                <a:latin typeface="Calibri (Body)"/>
              </a:rPr>
              <a:t>Unload the containers at their warehouse.</a:t>
            </a:r>
          </a:p>
          <a:p>
            <a:pPr lvl="2"/>
            <a:r>
              <a:rPr lang="en-US" sz="1600" dirty="0">
                <a:latin typeface="Calibri (Body)"/>
              </a:rPr>
              <a:t>Reload the freight into trucks exclusive to the DC Campuses.</a:t>
            </a:r>
          </a:p>
          <a:p>
            <a:pPr lvl="2"/>
            <a:endParaRPr lang="en-US" sz="1600" dirty="0">
              <a:latin typeface="Calibri (Body)"/>
            </a:endParaRPr>
          </a:p>
          <a:p>
            <a:r>
              <a:rPr lang="en-US" sz="1600" b="1" dirty="0">
                <a:solidFill>
                  <a:prstClr val="black"/>
                </a:solidFill>
                <a:latin typeface="Calibri (Body)"/>
              </a:rPr>
              <a:t>What POs go through PT?</a:t>
            </a:r>
          </a:p>
          <a:p>
            <a:pPr lvl="1"/>
            <a:r>
              <a:rPr lang="en-US" sz="1600" dirty="0">
                <a:solidFill>
                  <a:prstClr val="black"/>
                </a:solidFill>
                <a:latin typeface="Calibri (Body)"/>
              </a:rPr>
              <a:t>All ocean POs that come from China or other Asian origin countries.</a:t>
            </a:r>
          </a:p>
          <a:p>
            <a:pPr lvl="1"/>
            <a:r>
              <a:rPr lang="en-US" sz="1600" dirty="0">
                <a:solidFill>
                  <a:prstClr val="black"/>
                </a:solidFill>
                <a:latin typeface="Calibri (Body)"/>
              </a:rPr>
              <a:t>POs from domestic collect vendors based in the greater Los Angeles region.</a:t>
            </a:r>
          </a:p>
          <a:p>
            <a:pPr marL="284599" lvl="1" indent="0">
              <a:buNone/>
            </a:pPr>
            <a:endParaRPr lang="en-US" sz="1600" dirty="0">
              <a:solidFill>
                <a:prstClr val="black"/>
              </a:solidFill>
              <a:latin typeface="Calibri (Body)"/>
            </a:endParaRPr>
          </a:p>
          <a:p>
            <a:r>
              <a:rPr lang="en-US" sz="1600" b="1" dirty="0">
                <a:solidFill>
                  <a:prstClr val="black"/>
                </a:solidFill>
                <a:latin typeface="Calibri (Body)"/>
              </a:rPr>
              <a:t>Why is Transload Necessary?</a:t>
            </a:r>
          </a:p>
          <a:p>
            <a:pPr lvl="1"/>
            <a:r>
              <a:rPr lang="en-US" sz="1600" dirty="0">
                <a:solidFill>
                  <a:prstClr val="black"/>
                </a:solidFill>
                <a:latin typeface="Calibri (Body)"/>
              </a:rPr>
              <a:t>The LA ports are too far away from Reno and Gap.</a:t>
            </a:r>
          </a:p>
          <a:p>
            <a:pPr lvl="1"/>
            <a:r>
              <a:rPr lang="en-US" sz="1600" dirty="0">
                <a:solidFill>
                  <a:prstClr val="black"/>
                </a:solidFill>
                <a:latin typeface="Calibri (Body)"/>
              </a:rPr>
              <a:t>PT loads trailers exclusive to the Gap and Reno campuses.</a:t>
            </a:r>
          </a:p>
          <a:p>
            <a:pPr lvl="1"/>
            <a:r>
              <a:rPr lang="en-US" sz="1600" dirty="0">
                <a:solidFill>
                  <a:prstClr val="black"/>
                </a:solidFill>
                <a:latin typeface="Calibri (Body)"/>
              </a:rPr>
              <a:t>Reduces the number of trucks required to deliver to the DCs.</a:t>
            </a:r>
          </a:p>
          <a:p>
            <a:pPr marL="284599" lvl="1" indent="0">
              <a:buNone/>
            </a:pPr>
            <a:endParaRPr lang="en-US" sz="1600" dirty="0">
              <a:solidFill>
                <a:prstClr val="black"/>
              </a:solidFill>
              <a:latin typeface="Calibri (Body)"/>
            </a:endParaRPr>
          </a:p>
          <a:p>
            <a:r>
              <a:rPr lang="en-US" sz="1600" b="1" dirty="0">
                <a:solidFill>
                  <a:prstClr val="black"/>
                </a:solidFill>
                <a:latin typeface="Calibri (Body)"/>
              </a:rPr>
              <a:t>Performance Team Transload Report</a:t>
            </a:r>
          </a:p>
          <a:p>
            <a:pPr lvl="1"/>
            <a:r>
              <a:rPr lang="en-US" sz="1600" dirty="0">
                <a:solidFill>
                  <a:prstClr val="black"/>
                </a:solidFill>
                <a:latin typeface="Calibri (Body)"/>
              </a:rPr>
              <a:t>What is it?</a:t>
            </a:r>
          </a:p>
          <a:p>
            <a:pPr lvl="2"/>
            <a:r>
              <a:rPr lang="en-US" sz="1600" dirty="0">
                <a:solidFill>
                  <a:prstClr val="black"/>
                </a:solidFill>
                <a:latin typeface="Calibri (Body)"/>
              </a:rPr>
              <a:t>Daily excel report that provides detailed status updates of POs that are scheduled, currently located or have already gone through PT.</a:t>
            </a:r>
          </a:p>
          <a:p>
            <a:pPr lvl="2"/>
            <a:endParaRPr lang="en-US" sz="1600" dirty="0">
              <a:solidFill>
                <a:prstClr val="black"/>
              </a:solidFill>
              <a:latin typeface="Calibri (Body)"/>
            </a:endParaRPr>
          </a:p>
          <a:p>
            <a:pPr lvl="1"/>
            <a:r>
              <a:rPr lang="en-US" sz="1600" dirty="0">
                <a:solidFill>
                  <a:prstClr val="black"/>
                </a:solidFill>
                <a:latin typeface="Calibri (Body)"/>
              </a:rPr>
              <a:t>What is the purpose of this report?</a:t>
            </a:r>
          </a:p>
          <a:p>
            <a:pPr lvl="2"/>
            <a:r>
              <a:rPr lang="en-US" sz="1600" dirty="0">
                <a:solidFill>
                  <a:prstClr val="black"/>
                </a:solidFill>
                <a:latin typeface="Calibri (Body)"/>
              </a:rPr>
              <a:t>The report providers detailed information of a given PO’s status and current location. This provides additional visibility over TradeStone. </a:t>
            </a:r>
          </a:p>
          <a:p>
            <a:pPr lvl="1"/>
            <a:endParaRPr lang="en-US" sz="1600" dirty="0">
              <a:solidFill>
                <a:prstClr val="black"/>
              </a:solidFill>
              <a:latin typeface="Calibri (Body)"/>
            </a:endParaRPr>
          </a:p>
          <a:p>
            <a:pPr marL="569198" lvl="2" indent="0">
              <a:buNone/>
            </a:pPr>
            <a:endParaRPr lang="en-US" sz="1600" dirty="0">
              <a:latin typeface="Calibri (Body)"/>
            </a:endParaRPr>
          </a:p>
        </p:txBody>
      </p:sp>
      <p:sp>
        <p:nvSpPr>
          <p:cNvPr id="4" name="Title 1">
            <a:extLst>
              <a:ext uri="{FF2B5EF4-FFF2-40B4-BE49-F238E27FC236}">
                <a16:creationId xmlns:a16="http://schemas.microsoft.com/office/drawing/2014/main" id="{4A1AAF8A-761B-48DB-8818-482F42FDAAEF}"/>
              </a:ext>
            </a:extLst>
          </p:cNvPr>
          <p:cNvSpPr txBox="1">
            <a:spLocks/>
          </p:cNvSpPr>
          <p:nvPr/>
        </p:nvSpPr>
        <p:spPr>
          <a:xfrm>
            <a:off x="423276" y="558529"/>
            <a:ext cx="6743286" cy="361084"/>
          </a:xfrm>
          <a:prstGeom prst="rect">
            <a:avLst/>
          </a:prstGeom>
        </p:spPr>
        <p:txBody>
          <a:bodyPr vert="horz" lIns="56924" tIns="28462" rIns="56924" bIns="2846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69198"/>
            <a:r>
              <a:rPr lang="en-US" sz="1800" b="1" dirty="0">
                <a:solidFill>
                  <a:prstClr val="black"/>
                </a:solidFill>
                <a:latin typeface="Arial" panose="020B0604020202020204" pitchFamily="34" charset="0"/>
                <a:cs typeface="Arial" panose="020B0604020202020204" pitchFamily="34" charset="0"/>
              </a:rPr>
              <a:t>Ocean Inbound Into the West Coast (Ports of Los Angeles)</a:t>
            </a:r>
          </a:p>
        </p:txBody>
      </p:sp>
      <p:pic>
        <p:nvPicPr>
          <p:cNvPr id="11" name="Picture 10">
            <a:extLst>
              <a:ext uri="{FF2B5EF4-FFF2-40B4-BE49-F238E27FC236}">
                <a16:creationId xmlns:a16="http://schemas.microsoft.com/office/drawing/2014/main" id="{2F6A7510-8159-40AB-8DBC-7F903522D8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0955" y="90075"/>
            <a:ext cx="1452742" cy="337985"/>
          </a:xfrm>
          <a:prstGeom prst="rect">
            <a:avLst/>
          </a:prstGeom>
          <a:noFill/>
          <a:ln>
            <a:noFill/>
          </a:ln>
        </p:spPr>
      </p:pic>
      <p:sp>
        <p:nvSpPr>
          <p:cNvPr id="9" name="Slide Number Placeholder 7">
            <a:extLst>
              <a:ext uri="{FF2B5EF4-FFF2-40B4-BE49-F238E27FC236}">
                <a16:creationId xmlns:a16="http://schemas.microsoft.com/office/drawing/2014/main" id="{577F505F-FAFC-4A49-A5A0-86759AABBD72}"/>
              </a:ext>
            </a:extLst>
          </p:cNvPr>
          <p:cNvSpPr>
            <a:spLocks noGrp="1"/>
          </p:cNvSpPr>
          <p:nvPr>
            <p:ph type="sldNum" sz="quarter" idx="12"/>
          </p:nvPr>
        </p:nvSpPr>
        <p:spPr>
          <a:xfrm>
            <a:off x="5360323" y="9153444"/>
            <a:ext cx="1707714" cy="525797"/>
          </a:xfrm>
        </p:spPr>
        <p:txBody>
          <a:bodyPr/>
          <a:lstStyle/>
          <a:p>
            <a:fld id="{62CD0CA6-4489-4034-8A26-34C7F83CE7EF}" type="slidenum">
              <a:rPr lang="en-US" smtClean="0"/>
              <a:t>9</a:t>
            </a:fld>
            <a:endParaRPr lang="en-US" dirty="0"/>
          </a:p>
        </p:txBody>
      </p:sp>
    </p:spTree>
    <p:extLst>
      <p:ext uri="{BB962C8B-B14F-4D97-AF65-F5344CB8AC3E}">
        <p14:creationId xmlns:p14="http://schemas.microsoft.com/office/powerpoint/2010/main" val="12904933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11481</TotalTime>
  <Words>4552</Words>
  <Application>Microsoft Office PowerPoint</Application>
  <PresentationFormat>Custom</PresentationFormat>
  <Paragraphs>650</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(Body)</vt:lpstr>
      <vt:lpstr>Calibri Light</vt:lpstr>
      <vt:lpstr>Wingdings</vt:lpstr>
      <vt:lpstr>Office Theme</vt:lpstr>
      <vt:lpstr>1_Office Theme</vt:lpstr>
      <vt:lpstr>Inbound Transportation</vt:lpstr>
      <vt:lpstr>PowerPoint Presentation</vt:lpstr>
      <vt:lpstr>PowerPoint Presentation</vt:lpstr>
      <vt:lpstr>Inbound transportation Team</vt:lpstr>
      <vt:lpstr>PowerPoint Presentation</vt:lpstr>
      <vt:lpstr>Air Inbound Transportation Network</vt:lpstr>
      <vt:lpstr>Ocean Inbound Into the East Coast</vt:lpstr>
      <vt:lpstr>Ocean Inbound Into the West Coast</vt:lpstr>
      <vt:lpstr>Performance Team Transload (PT)</vt:lpstr>
      <vt:lpstr>PowerPoint Presentation</vt:lpstr>
      <vt:lpstr>PowerPoint Presentation</vt:lpstr>
      <vt:lpstr>Important Milestones in TradeStone</vt:lpstr>
      <vt:lpstr>Transportation Comments - AIR</vt:lpstr>
      <vt:lpstr>Transportation Comments - 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Considerations</vt:lpstr>
    </vt:vector>
  </TitlesOfParts>
  <Company>Urban Outfitters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TransOp Playbook</dc:title>
  <dc:creator>Katherine DeVore</dc:creator>
  <cp:lastModifiedBy>Andy Fasanella</cp:lastModifiedBy>
  <cp:revision>555</cp:revision>
  <cp:lastPrinted>2019-03-15T13:53:57Z</cp:lastPrinted>
  <dcterms:created xsi:type="dcterms:W3CDTF">2018-07-03T16:42:02Z</dcterms:created>
  <dcterms:modified xsi:type="dcterms:W3CDTF">2019-06-18T16:41:15Z</dcterms:modified>
</cp:coreProperties>
</file>