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74E2C-E53B-4A95-A4B3-B24142E1E42C}" v="49" dt="2020-02-28T13:59:24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1" d="100"/>
          <a:sy n="71" d="100"/>
        </p:scale>
        <p:origin x="3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41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2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56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0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0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5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0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8B669CF-725B-48A0-A075-5379F267AB0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162ACC6-3F3A-4D63-AC0F-4D206E4D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8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carfagno@urbn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83995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081F6FA6-833E-4D1F-940A-F1B20F46B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649CA-D445-4D5F-B76A-7B12896400C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55953" y="799786"/>
            <a:ext cx="4934605" cy="5258429"/>
          </a:xfrm>
          <a:noFill/>
          <a:ln w="12700" cmpd="sng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85000"/>
              </a:lnSpc>
            </a:pPr>
            <a:r>
              <a:rPr lang="en-US" sz="4700" b="1" cap="all">
                <a:solidFill>
                  <a:schemeClr val="tx1"/>
                </a:solidFill>
              </a:rPr>
              <a:t>URBAN SOP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89437-C0ED-43EF-9090-22F2DB3DB23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60494" y="598080"/>
            <a:ext cx="2359217" cy="52584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spcBef>
                <a:spcPts val="1400"/>
              </a:spcBef>
              <a:buNone/>
            </a:pPr>
            <a:r>
              <a:rPr lang="en-US" sz="2100" dirty="0">
                <a:solidFill>
                  <a:schemeClr val="tx1"/>
                </a:solidFill>
              </a:rPr>
              <a:t>SENDING &amp; RETURNING OF SAMPLES </a:t>
            </a:r>
            <a:r>
              <a:rPr lang="en-US" sz="2100">
                <a:solidFill>
                  <a:schemeClr val="tx1"/>
                </a:solidFill>
              </a:rPr>
              <a:t>FOR VENDOR </a:t>
            </a:r>
            <a:r>
              <a:rPr lang="en-US" sz="2100" dirty="0">
                <a:solidFill>
                  <a:schemeClr val="tx1"/>
                </a:solidFill>
              </a:rPr>
              <a:t>VISITS</a:t>
            </a:r>
            <a:endParaRPr lang="en-US" sz="2100">
              <a:solidFill>
                <a:schemeClr val="tx1"/>
              </a:solidFill>
            </a:endParaRPr>
          </a:p>
        </p:txBody>
      </p:sp>
      <p:cxnSp>
        <p:nvCxnSpPr>
          <p:cNvPr id="25" name="Straight Connector 15">
            <a:extLst>
              <a:ext uri="{FF2B5EF4-FFF2-40B4-BE49-F238E27FC236}">
                <a16:creationId xmlns:a16="http://schemas.microsoft.com/office/drawing/2014/main" id="{B1CD8161-0AD4-4028-BFAE-15F7A069C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4654" y="2213688"/>
            <a:ext cx="0" cy="2430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020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1748B8-1662-4229-AC42-9DB71AE407F4}"/>
              </a:ext>
            </a:extLst>
          </p:cNvPr>
          <p:cNvSpPr/>
          <p:nvPr/>
        </p:nvSpPr>
        <p:spPr>
          <a:xfrm>
            <a:off x="431800" y="444501"/>
            <a:ext cx="7747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Sending Samples Prior to a Visit: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-Vendors are welcome to send non and mutilated samples prior to any visit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to our Navy Yard location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Commercial Invoice for Shipments sent to Urban – Navy Yard Location: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-Fair and reasonable prices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assigned to all samples on the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Commercial Invoice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-.50 is not an acceptable price for any sample - refer to attached information –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-Sample Commercial Invoice Template and Prices for UPS Exports / Imports Template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8F0CB5-F58E-46C6-8FB9-C2E539E3DBB5}"/>
              </a:ext>
            </a:extLst>
          </p:cNvPr>
          <p:cNvSpPr/>
          <p:nvPr/>
        </p:nvSpPr>
        <p:spPr>
          <a:xfrm>
            <a:off x="431800" y="3429000"/>
            <a:ext cx="8102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Commercial Invoice must include: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-Complete garment descriptions should include non-mutilated or mutilated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sample info, quantities, country of origin, total weight and **Fabric Content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**Fabric content is required for shipments to and from: India, Turkey, Pakistan, or VN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-Declaration Statement = “Samples provided free of charge - value declared for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customs purposes only” – Must be written on the Invoice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-UPS is URBN’s preferred carrier, however any carrier can be used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by the Vendor (shipper)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-Transportation charges, duties, and taxes are to be paid by the *Vendor (shipper),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not URBN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EF2942-A6E4-439B-9133-9728C6F54FE9}"/>
              </a:ext>
            </a:extLst>
          </p:cNvPr>
          <p:cNvSpPr/>
          <p:nvPr/>
        </p:nvSpPr>
        <p:spPr>
          <a:xfrm>
            <a:off x="673100" y="800101"/>
            <a:ext cx="7912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Shipment Labeling: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-Boxes should be sent to: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Attn: Jessica Carfagno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Urban Outfitters Inc.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5000 South Broad St.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	Bldg. 543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Philadelphia, PA 19112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Jcarfagno@urbn.com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Phone: 215-454-5646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-Each box should be clearly marked as “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JESSICA CARFAGNO - HOLD FOR VISIT”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-Boxes will be stored and left unopened until the Vendors’ arrival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4D8D66-5FCF-4B7F-84A8-26E6357D47D5}"/>
              </a:ext>
            </a:extLst>
          </p:cNvPr>
          <p:cNvSpPr/>
          <p:nvPr/>
        </p:nvSpPr>
        <p:spPr>
          <a:xfrm>
            <a:off x="533400" y="381001"/>
            <a:ext cx="80645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Returning Samples back to the vendors after their Urban visit: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-Boxes need to be repacked by the vendor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-If possible, boxes should be repacked exactly as they were received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Urbn can provide help with taping and moving the completed boxes to the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shipping area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box of samples bring returned the following must be provided: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Pre-printed Completed Commercial Invoice; which includes: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-Fair and reasonable prices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assigned to all samples on the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Commercial Invoice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-.50 is not an acceptable price for any sample - refer to attached information –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-Sample Commercial Invoice Template and Prices for UPS Exports / Imports Template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2A27CA-0342-4E6A-BE24-26FBE3B4E801}"/>
              </a:ext>
            </a:extLst>
          </p:cNvPr>
          <p:cNvSpPr/>
          <p:nvPr/>
        </p:nvSpPr>
        <p:spPr>
          <a:xfrm>
            <a:off x="546100" y="3429000"/>
            <a:ext cx="8293100" cy="3230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-Complete garment descriptions should include non-mutilated or mutilated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sample info, quantities, country of origin, total weight and **Fabric Content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**Fabric content is required for shipments to and from: India, Turkey, Pakistan, or VN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-Declaration Statement = “Samples provided free of charge - value declared for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customs purposes only” – Must be written on the Invoice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-UPS is URBN’s preferred carrier, however any carrier can be used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by the Vendor (shipper)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-Transportation charges, duties, and taxes are to be paid by the *Vendor (shipper),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not URBN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*Vendor must provide their UPS (or other carriers) account number for billing    </a:t>
            </a: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purposes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6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F8B5D6-D7DC-4C37-ACE1-6294ABDE630F}"/>
              </a:ext>
            </a:extLst>
          </p:cNvPr>
          <p:cNvSpPr/>
          <p:nvPr/>
        </p:nvSpPr>
        <p:spPr>
          <a:xfrm>
            <a:off x="647700" y="1130300"/>
            <a:ext cx="736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Shipping Label must be provided: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-It can be printed before the vendor departs or it can be emailed to Urban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within one week of their return home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note that UPS is URBN’s preferred carrier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However, any *carrier can be used by the Vendor (shipper)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*If UPS is not the carrier selected; URBAN can alert the mail room to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help to arrange a pick-up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all mail carriers, the vendors account number must be given for all charges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7887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D70CC2F-ED69-4A42-A63D-A12AFE89D8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368590"/>
              </p:ext>
            </p:extLst>
          </p:nvPr>
        </p:nvGraphicFramePr>
        <p:xfrm>
          <a:off x="687434" y="354012"/>
          <a:ext cx="6937048" cy="620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1944416" imgH="10686894" progId="Excel.Sheet.8">
                  <p:embed/>
                </p:oleObj>
              </mc:Choice>
              <mc:Fallback>
                <p:oleObj name="Worksheet" r:id="rId3" imgW="11944416" imgH="106868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7434" y="354012"/>
                        <a:ext cx="6937048" cy="620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36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F2877A6-D95E-42D8-9EEE-D9E2F313C5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90707"/>
              </p:ext>
            </p:extLst>
          </p:nvPr>
        </p:nvGraphicFramePr>
        <p:xfrm>
          <a:off x="487922" y="1013011"/>
          <a:ext cx="8439295" cy="385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9258432" imgH="4229256" progId="Excel.Sheet.12">
                  <p:embed/>
                </p:oleObj>
              </mc:Choice>
              <mc:Fallback>
                <p:oleObj name="Worksheet" r:id="rId3" imgW="9258432" imgH="422925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922" y="1013011"/>
                        <a:ext cx="8439295" cy="385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731349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DE50C38343664A8EFD4D948BEA7F8F" ma:contentTypeVersion="17" ma:contentTypeDescription="Create a new document." ma:contentTypeScope="" ma:versionID="67d520c5485f4d30255c8ca4a3471533">
  <xsd:schema xmlns:xsd="http://www.w3.org/2001/XMLSchema" xmlns:xs="http://www.w3.org/2001/XMLSchema" xmlns:p="http://schemas.microsoft.com/office/2006/metadata/properties" xmlns:ns1="http://schemas.microsoft.com/sharepoint/v3" xmlns:ns3="585ff4bc-cf93-48f9-a991-78605c2f516f" xmlns:ns4="b3bc1d22-7f81-4255-91c3-02ade3016b9c" targetNamespace="http://schemas.microsoft.com/office/2006/metadata/properties" ma:root="true" ma:fieldsID="921c92530725247630c448e4ced11ec2" ns1:_="" ns3:_="" ns4:_="">
    <xsd:import namespace="http://schemas.microsoft.com/sharepoint/v3"/>
    <xsd:import namespace="585ff4bc-cf93-48f9-a991-78605c2f516f"/>
    <xsd:import namespace="b3bc1d22-7f81-4255-91c3-02ade3016b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ff4bc-cf93-48f9-a991-78605c2f51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c1d22-7f81-4255-91c3-02ade3016b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0C1951-2AA8-49C9-B1B2-6D20DC5BC715}">
  <ds:schemaRefs>
    <ds:schemaRef ds:uri="http://schemas.openxmlformats.org/package/2006/metadata/core-properties"/>
    <ds:schemaRef ds:uri="b3bc1d22-7f81-4255-91c3-02ade3016b9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585ff4bc-cf93-48f9-a991-78605c2f516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DA95B1-FB2B-44F3-861A-930CFA3182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822B0D-2C49-4C54-A3D3-BC8245AB0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5ff4bc-cf93-48f9-a991-78605c2f516f"/>
    <ds:schemaRef ds:uri="b3bc1d22-7f81-4255-91c3-02ade3016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38</TotalTime>
  <Words>636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Corbel</vt:lpstr>
      <vt:lpstr>Times New Roman</vt:lpstr>
      <vt:lpstr>Basis</vt:lpstr>
      <vt:lpstr>Microsoft Excel 97-2003 Worksheet</vt:lpstr>
      <vt:lpstr>Microsoft Excel Worksheet</vt:lpstr>
      <vt:lpstr>URBAN SOP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SOP</dc:title>
  <dc:creator>Kathy Myers</dc:creator>
  <cp:lastModifiedBy>Kathy Myers</cp:lastModifiedBy>
  <cp:revision>2</cp:revision>
  <cp:lastPrinted>2020-02-28T14:00:16Z</cp:lastPrinted>
  <dcterms:created xsi:type="dcterms:W3CDTF">2020-02-27T21:36:52Z</dcterms:created>
  <dcterms:modified xsi:type="dcterms:W3CDTF">2020-02-28T14:09:26Z</dcterms:modified>
</cp:coreProperties>
</file>